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5"/>
  </p:notesMasterIdLst>
  <p:sldIdLst>
    <p:sldId id="256" r:id="rId2"/>
    <p:sldId id="257" r:id="rId3"/>
    <p:sldId id="258" r:id="rId4"/>
    <p:sldId id="259" r:id="rId5"/>
    <p:sldId id="260" r:id="rId6"/>
    <p:sldId id="262" r:id="rId7"/>
    <p:sldId id="261" r:id="rId8"/>
    <p:sldId id="263" r:id="rId9"/>
    <p:sldId id="264" r:id="rId10"/>
    <p:sldId id="265" r:id="rId11"/>
    <p:sldId id="266" r:id="rId12"/>
    <p:sldId id="268" r:id="rId13"/>
    <p:sldId id="269" r:id="rId14"/>
    <p:sldId id="270" r:id="rId15"/>
    <p:sldId id="271" r:id="rId16"/>
    <p:sldId id="272" r:id="rId17"/>
    <p:sldId id="273" r:id="rId18"/>
    <p:sldId id="267" r:id="rId19"/>
    <p:sldId id="274" r:id="rId20"/>
    <p:sldId id="275" r:id="rId21"/>
    <p:sldId id="276" r:id="rId22"/>
    <p:sldId id="277" r:id="rId23"/>
    <p:sldId id="281" r:id="rId24"/>
    <p:sldId id="282" r:id="rId25"/>
    <p:sldId id="278" r:id="rId26"/>
    <p:sldId id="279" r:id="rId27"/>
    <p:sldId id="280" r:id="rId28"/>
    <p:sldId id="283" r:id="rId29"/>
    <p:sldId id="284" r:id="rId30"/>
    <p:sldId id="285" r:id="rId31"/>
    <p:sldId id="286" r:id="rId32"/>
    <p:sldId id="314"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40" r:id="rId54"/>
    <p:sldId id="341" r:id="rId55"/>
    <p:sldId id="307" r:id="rId56"/>
    <p:sldId id="310" r:id="rId57"/>
    <p:sldId id="311" r:id="rId58"/>
    <p:sldId id="312" r:id="rId59"/>
    <p:sldId id="313" r:id="rId60"/>
    <p:sldId id="315" r:id="rId61"/>
    <p:sldId id="316" r:id="rId62"/>
    <p:sldId id="317" r:id="rId63"/>
    <p:sldId id="320" r:id="rId64"/>
    <p:sldId id="321" r:id="rId65"/>
    <p:sldId id="322" r:id="rId66"/>
    <p:sldId id="323" r:id="rId67"/>
    <p:sldId id="324" r:id="rId68"/>
    <p:sldId id="325" r:id="rId69"/>
    <p:sldId id="326" r:id="rId70"/>
    <p:sldId id="327" r:id="rId71"/>
    <p:sldId id="328" r:id="rId72"/>
    <p:sldId id="329" r:id="rId73"/>
    <p:sldId id="330" r:id="rId74"/>
    <p:sldId id="331" r:id="rId75"/>
    <p:sldId id="332" r:id="rId76"/>
    <p:sldId id="333" r:id="rId77"/>
    <p:sldId id="334" r:id="rId78"/>
    <p:sldId id="318" r:id="rId79"/>
    <p:sldId id="319" r:id="rId80"/>
    <p:sldId id="335" r:id="rId81"/>
    <p:sldId id="336" r:id="rId82"/>
    <p:sldId id="337" r:id="rId83"/>
    <p:sldId id="338" r:id="rId84"/>
    <p:sldId id="339" r:id="rId85"/>
    <p:sldId id="342" r:id="rId86"/>
    <p:sldId id="348" r:id="rId87"/>
    <p:sldId id="360" r:id="rId88"/>
    <p:sldId id="343" r:id="rId89"/>
    <p:sldId id="344" r:id="rId90"/>
    <p:sldId id="345" r:id="rId91"/>
    <p:sldId id="347" r:id="rId92"/>
    <p:sldId id="346" r:id="rId93"/>
    <p:sldId id="349" r:id="rId94"/>
    <p:sldId id="350" r:id="rId95"/>
    <p:sldId id="351" r:id="rId96"/>
    <p:sldId id="352" r:id="rId97"/>
    <p:sldId id="353" r:id="rId98"/>
    <p:sldId id="356" r:id="rId99"/>
    <p:sldId id="357" r:id="rId100"/>
    <p:sldId id="358" r:id="rId101"/>
    <p:sldId id="359" r:id="rId102"/>
    <p:sldId id="354" r:id="rId103"/>
    <p:sldId id="355" r:id="rId10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7" d="100"/>
          <a:sy n="107" d="100"/>
        </p:scale>
        <p:origin x="714"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viewProps" Target="viewProps.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theme" Target="theme/theme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tableStyles" Target="tableStyle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9F8D7FE-4261-4C0B-9FCD-64B34C242ADE}" type="datetimeFigureOut">
              <a:rPr lang="en-IN" smtClean="0"/>
              <a:t>22-10-2024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5CF3BC-E5E8-4449-9F5E-B7FC41F3FE14}" type="slidenum">
              <a:rPr lang="en-IN" smtClean="0"/>
              <a:t>‹#›</a:t>
            </a:fld>
            <a:endParaRPr lang="en-IN"/>
          </a:p>
        </p:txBody>
      </p:sp>
    </p:spTree>
    <p:extLst>
      <p:ext uri="{BB962C8B-B14F-4D97-AF65-F5344CB8AC3E}">
        <p14:creationId xmlns:p14="http://schemas.microsoft.com/office/powerpoint/2010/main" val="6634780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F5CF3BC-E5E8-4449-9F5E-B7FC41F3FE14}" type="slidenum">
              <a:rPr lang="en-IN" smtClean="0"/>
              <a:t>62</a:t>
            </a:fld>
            <a:endParaRPr lang="en-IN"/>
          </a:p>
        </p:txBody>
      </p:sp>
    </p:spTree>
    <p:extLst>
      <p:ext uri="{BB962C8B-B14F-4D97-AF65-F5344CB8AC3E}">
        <p14:creationId xmlns:p14="http://schemas.microsoft.com/office/powerpoint/2010/main" val="5303409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650BEE-032A-18A9-A591-4E86720062A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58EDA998-56AD-60BD-6DD8-9B049E0CDC8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5B1123A8-DE8E-5F1D-946E-6DAC24464B20}"/>
              </a:ext>
            </a:extLst>
          </p:cNvPr>
          <p:cNvSpPr>
            <a:spLocks noGrp="1"/>
          </p:cNvSpPr>
          <p:nvPr>
            <p:ph type="dt" sz="half" idx="10"/>
          </p:nvPr>
        </p:nvSpPr>
        <p:spPr/>
        <p:txBody>
          <a:bodyPr/>
          <a:lstStyle/>
          <a:p>
            <a:fld id="{93129F04-EBD0-45A1-855D-E6532F9879BE}" type="datetimeFigureOut">
              <a:rPr lang="en-IN" smtClean="0"/>
              <a:t>22-10-2024</a:t>
            </a:fld>
            <a:endParaRPr lang="en-IN"/>
          </a:p>
        </p:txBody>
      </p:sp>
      <p:sp>
        <p:nvSpPr>
          <p:cNvPr id="5" name="Footer Placeholder 4">
            <a:extLst>
              <a:ext uri="{FF2B5EF4-FFF2-40B4-BE49-F238E27FC236}">
                <a16:creationId xmlns:a16="http://schemas.microsoft.com/office/drawing/2014/main" id="{7AEBA755-6A1B-29AE-5236-74ED9494A98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C5D746B-34A3-1AC7-5236-9740AC63F194}"/>
              </a:ext>
            </a:extLst>
          </p:cNvPr>
          <p:cNvSpPr>
            <a:spLocks noGrp="1"/>
          </p:cNvSpPr>
          <p:nvPr>
            <p:ph type="sldNum" sz="quarter" idx="12"/>
          </p:nvPr>
        </p:nvSpPr>
        <p:spPr/>
        <p:txBody>
          <a:bodyPr/>
          <a:lstStyle/>
          <a:p>
            <a:fld id="{C49D69E4-D7AD-4900-978E-F3EEDFD163F6}" type="slidenum">
              <a:rPr lang="en-IN" smtClean="0"/>
              <a:t>‹#›</a:t>
            </a:fld>
            <a:endParaRPr lang="en-IN"/>
          </a:p>
        </p:txBody>
      </p:sp>
    </p:spTree>
    <p:extLst>
      <p:ext uri="{BB962C8B-B14F-4D97-AF65-F5344CB8AC3E}">
        <p14:creationId xmlns:p14="http://schemas.microsoft.com/office/powerpoint/2010/main" val="25936028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E41E6F-72DC-B37D-F6EF-3999734B9456}"/>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19EE2587-C479-6CDD-050F-8ECC8A9FD50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2703D14-1676-5DDB-969E-AC78AECC5695}"/>
              </a:ext>
            </a:extLst>
          </p:cNvPr>
          <p:cNvSpPr>
            <a:spLocks noGrp="1"/>
          </p:cNvSpPr>
          <p:nvPr>
            <p:ph type="dt" sz="half" idx="10"/>
          </p:nvPr>
        </p:nvSpPr>
        <p:spPr/>
        <p:txBody>
          <a:bodyPr/>
          <a:lstStyle/>
          <a:p>
            <a:fld id="{93129F04-EBD0-45A1-855D-E6532F9879BE}" type="datetimeFigureOut">
              <a:rPr lang="en-IN" smtClean="0"/>
              <a:t>22-10-2024</a:t>
            </a:fld>
            <a:endParaRPr lang="en-IN"/>
          </a:p>
        </p:txBody>
      </p:sp>
      <p:sp>
        <p:nvSpPr>
          <p:cNvPr id="5" name="Footer Placeholder 4">
            <a:extLst>
              <a:ext uri="{FF2B5EF4-FFF2-40B4-BE49-F238E27FC236}">
                <a16:creationId xmlns:a16="http://schemas.microsoft.com/office/drawing/2014/main" id="{FFE36FDA-DF1E-6047-3A87-EBAFEEB0396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5A7151C-FC89-8510-3518-6EEC51CB0FB3}"/>
              </a:ext>
            </a:extLst>
          </p:cNvPr>
          <p:cNvSpPr>
            <a:spLocks noGrp="1"/>
          </p:cNvSpPr>
          <p:nvPr>
            <p:ph type="sldNum" sz="quarter" idx="12"/>
          </p:nvPr>
        </p:nvSpPr>
        <p:spPr/>
        <p:txBody>
          <a:bodyPr/>
          <a:lstStyle/>
          <a:p>
            <a:fld id="{C49D69E4-D7AD-4900-978E-F3EEDFD163F6}" type="slidenum">
              <a:rPr lang="en-IN" smtClean="0"/>
              <a:t>‹#›</a:t>
            </a:fld>
            <a:endParaRPr lang="en-IN"/>
          </a:p>
        </p:txBody>
      </p:sp>
    </p:spTree>
    <p:extLst>
      <p:ext uri="{BB962C8B-B14F-4D97-AF65-F5344CB8AC3E}">
        <p14:creationId xmlns:p14="http://schemas.microsoft.com/office/powerpoint/2010/main" val="28132692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A69E214-2624-B3B7-3F76-22BFF40AF87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D0EEF0C3-1B1C-F26F-327A-F8B2503FCF1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687E111-0951-575B-4DB1-E4EC69302DE0}"/>
              </a:ext>
            </a:extLst>
          </p:cNvPr>
          <p:cNvSpPr>
            <a:spLocks noGrp="1"/>
          </p:cNvSpPr>
          <p:nvPr>
            <p:ph type="dt" sz="half" idx="10"/>
          </p:nvPr>
        </p:nvSpPr>
        <p:spPr/>
        <p:txBody>
          <a:bodyPr/>
          <a:lstStyle/>
          <a:p>
            <a:fld id="{93129F04-EBD0-45A1-855D-E6532F9879BE}" type="datetimeFigureOut">
              <a:rPr lang="en-IN" smtClean="0"/>
              <a:t>22-10-2024</a:t>
            </a:fld>
            <a:endParaRPr lang="en-IN"/>
          </a:p>
        </p:txBody>
      </p:sp>
      <p:sp>
        <p:nvSpPr>
          <p:cNvPr id="5" name="Footer Placeholder 4">
            <a:extLst>
              <a:ext uri="{FF2B5EF4-FFF2-40B4-BE49-F238E27FC236}">
                <a16:creationId xmlns:a16="http://schemas.microsoft.com/office/drawing/2014/main" id="{9B0FFE0D-B06A-21F1-B3C4-1B516AA396C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0258782-874D-7907-8C19-F15E82473934}"/>
              </a:ext>
            </a:extLst>
          </p:cNvPr>
          <p:cNvSpPr>
            <a:spLocks noGrp="1"/>
          </p:cNvSpPr>
          <p:nvPr>
            <p:ph type="sldNum" sz="quarter" idx="12"/>
          </p:nvPr>
        </p:nvSpPr>
        <p:spPr/>
        <p:txBody>
          <a:bodyPr/>
          <a:lstStyle/>
          <a:p>
            <a:fld id="{C49D69E4-D7AD-4900-978E-F3EEDFD163F6}" type="slidenum">
              <a:rPr lang="en-IN" smtClean="0"/>
              <a:t>‹#›</a:t>
            </a:fld>
            <a:endParaRPr lang="en-IN"/>
          </a:p>
        </p:txBody>
      </p:sp>
    </p:spTree>
    <p:extLst>
      <p:ext uri="{BB962C8B-B14F-4D97-AF65-F5344CB8AC3E}">
        <p14:creationId xmlns:p14="http://schemas.microsoft.com/office/powerpoint/2010/main" val="25163596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1E94F9-F31D-B642-D509-316A430EE6F0}"/>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1CF1D1D2-CAE9-5BDE-F1F4-A79E7674C51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40F5291-7A7F-D2E9-2E90-A9FD325ECA80}"/>
              </a:ext>
            </a:extLst>
          </p:cNvPr>
          <p:cNvSpPr>
            <a:spLocks noGrp="1"/>
          </p:cNvSpPr>
          <p:nvPr>
            <p:ph type="dt" sz="half" idx="10"/>
          </p:nvPr>
        </p:nvSpPr>
        <p:spPr/>
        <p:txBody>
          <a:bodyPr/>
          <a:lstStyle/>
          <a:p>
            <a:fld id="{93129F04-EBD0-45A1-855D-E6532F9879BE}" type="datetimeFigureOut">
              <a:rPr lang="en-IN" smtClean="0"/>
              <a:t>22-10-2024</a:t>
            </a:fld>
            <a:endParaRPr lang="en-IN"/>
          </a:p>
        </p:txBody>
      </p:sp>
      <p:sp>
        <p:nvSpPr>
          <p:cNvPr id="5" name="Footer Placeholder 4">
            <a:extLst>
              <a:ext uri="{FF2B5EF4-FFF2-40B4-BE49-F238E27FC236}">
                <a16:creationId xmlns:a16="http://schemas.microsoft.com/office/drawing/2014/main" id="{25DE7E1A-E631-2140-7DC3-F643E33493E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0E9736A-8BD7-EBB9-9EEE-53ADC8C23577}"/>
              </a:ext>
            </a:extLst>
          </p:cNvPr>
          <p:cNvSpPr>
            <a:spLocks noGrp="1"/>
          </p:cNvSpPr>
          <p:nvPr>
            <p:ph type="sldNum" sz="quarter" idx="12"/>
          </p:nvPr>
        </p:nvSpPr>
        <p:spPr/>
        <p:txBody>
          <a:bodyPr/>
          <a:lstStyle/>
          <a:p>
            <a:fld id="{C49D69E4-D7AD-4900-978E-F3EEDFD163F6}" type="slidenum">
              <a:rPr lang="en-IN" smtClean="0"/>
              <a:t>‹#›</a:t>
            </a:fld>
            <a:endParaRPr lang="en-IN"/>
          </a:p>
        </p:txBody>
      </p:sp>
    </p:spTree>
    <p:extLst>
      <p:ext uri="{BB962C8B-B14F-4D97-AF65-F5344CB8AC3E}">
        <p14:creationId xmlns:p14="http://schemas.microsoft.com/office/powerpoint/2010/main" val="18435469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FC3309-7CEE-5A2B-78BF-CB06D7FC927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B5B29ADF-3CAC-96E3-9946-285DC49C538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8FC64C0-7374-9179-C697-74BA6725472B}"/>
              </a:ext>
            </a:extLst>
          </p:cNvPr>
          <p:cNvSpPr>
            <a:spLocks noGrp="1"/>
          </p:cNvSpPr>
          <p:nvPr>
            <p:ph type="dt" sz="half" idx="10"/>
          </p:nvPr>
        </p:nvSpPr>
        <p:spPr/>
        <p:txBody>
          <a:bodyPr/>
          <a:lstStyle/>
          <a:p>
            <a:fld id="{93129F04-EBD0-45A1-855D-E6532F9879BE}" type="datetimeFigureOut">
              <a:rPr lang="en-IN" smtClean="0"/>
              <a:t>22-10-2024</a:t>
            </a:fld>
            <a:endParaRPr lang="en-IN"/>
          </a:p>
        </p:txBody>
      </p:sp>
      <p:sp>
        <p:nvSpPr>
          <p:cNvPr id="5" name="Footer Placeholder 4">
            <a:extLst>
              <a:ext uri="{FF2B5EF4-FFF2-40B4-BE49-F238E27FC236}">
                <a16:creationId xmlns:a16="http://schemas.microsoft.com/office/drawing/2014/main" id="{5801A507-999E-D4DC-06A5-FAA5C40ED0C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A103D37-8BF1-982B-64AC-2D3CC8072AC4}"/>
              </a:ext>
            </a:extLst>
          </p:cNvPr>
          <p:cNvSpPr>
            <a:spLocks noGrp="1"/>
          </p:cNvSpPr>
          <p:nvPr>
            <p:ph type="sldNum" sz="quarter" idx="12"/>
          </p:nvPr>
        </p:nvSpPr>
        <p:spPr/>
        <p:txBody>
          <a:bodyPr/>
          <a:lstStyle/>
          <a:p>
            <a:fld id="{C49D69E4-D7AD-4900-978E-F3EEDFD163F6}" type="slidenum">
              <a:rPr lang="en-IN" smtClean="0"/>
              <a:t>‹#›</a:t>
            </a:fld>
            <a:endParaRPr lang="en-IN"/>
          </a:p>
        </p:txBody>
      </p:sp>
    </p:spTree>
    <p:extLst>
      <p:ext uri="{BB962C8B-B14F-4D97-AF65-F5344CB8AC3E}">
        <p14:creationId xmlns:p14="http://schemas.microsoft.com/office/powerpoint/2010/main" val="29470369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DE46D5-06B1-AB5F-EE46-F3626B645FA2}"/>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5B077E92-BD81-1AD6-6C38-84A8EA182AC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879EB435-F007-52FF-3115-6ECC8194781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B5272FDA-15E2-CFA4-F13A-DD83B9DA5EF0}"/>
              </a:ext>
            </a:extLst>
          </p:cNvPr>
          <p:cNvSpPr>
            <a:spLocks noGrp="1"/>
          </p:cNvSpPr>
          <p:nvPr>
            <p:ph type="dt" sz="half" idx="10"/>
          </p:nvPr>
        </p:nvSpPr>
        <p:spPr/>
        <p:txBody>
          <a:bodyPr/>
          <a:lstStyle/>
          <a:p>
            <a:fld id="{93129F04-EBD0-45A1-855D-E6532F9879BE}" type="datetimeFigureOut">
              <a:rPr lang="en-IN" smtClean="0"/>
              <a:t>22-10-2024</a:t>
            </a:fld>
            <a:endParaRPr lang="en-IN"/>
          </a:p>
        </p:txBody>
      </p:sp>
      <p:sp>
        <p:nvSpPr>
          <p:cNvPr id="6" name="Footer Placeholder 5">
            <a:extLst>
              <a:ext uri="{FF2B5EF4-FFF2-40B4-BE49-F238E27FC236}">
                <a16:creationId xmlns:a16="http://schemas.microsoft.com/office/drawing/2014/main" id="{0DBD205B-3C47-08D4-70D9-4B89A2C5A1EB}"/>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7D328C3B-989A-8393-FA5C-FDC241444460}"/>
              </a:ext>
            </a:extLst>
          </p:cNvPr>
          <p:cNvSpPr>
            <a:spLocks noGrp="1"/>
          </p:cNvSpPr>
          <p:nvPr>
            <p:ph type="sldNum" sz="quarter" idx="12"/>
          </p:nvPr>
        </p:nvSpPr>
        <p:spPr/>
        <p:txBody>
          <a:bodyPr/>
          <a:lstStyle/>
          <a:p>
            <a:fld id="{C49D69E4-D7AD-4900-978E-F3EEDFD163F6}" type="slidenum">
              <a:rPr lang="en-IN" smtClean="0"/>
              <a:t>‹#›</a:t>
            </a:fld>
            <a:endParaRPr lang="en-IN"/>
          </a:p>
        </p:txBody>
      </p:sp>
    </p:spTree>
    <p:extLst>
      <p:ext uri="{BB962C8B-B14F-4D97-AF65-F5344CB8AC3E}">
        <p14:creationId xmlns:p14="http://schemas.microsoft.com/office/powerpoint/2010/main" val="9922178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C26053-77AC-87E1-B9E7-0773FBF88A85}"/>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3731F0CB-A71D-68ED-A7A1-3BCE45F9F89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0B48F23-0428-DB61-F97C-4784054B35B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A4A7E1FD-A4BE-462F-48F9-F1A5AE203DD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F000ADF-CFE3-C516-3A38-CC76736EE15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67CE5008-DAF9-13BC-7734-1236C9989B84}"/>
              </a:ext>
            </a:extLst>
          </p:cNvPr>
          <p:cNvSpPr>
            <a:spLocks noGrp="1"/>
          </p:cNvSpPr>
          <p:nvPr>
            <p:ph type="dt" sz="half" idx="10"/>
          </p:nvPr>
        </p:nvSpPr>
        <p:spPr/>
        <p:txBody>
          <a:bodyPr/>
          <a:lstStyle/>
          <a:p>
            <a:fld id="{93129F04-EBD0-45A1-855D-E6532F9879BE}" type="datetimeFigureOut">
              <a:rPr lang="en-IN" smtClean="0"/>
              <a:t>22-10-2024</a:t>
            </a:fld>
            <a:endParaRPr lang="en-IN"/>
          </a:p>
        </p:txBody>
      </p:sp>
      <p:sp>
        <p:nvSpPr>
          <p:cNvPr id="8" name="Footer Placeholder 7">
            <a:extLst>
              <a:ext uri="{FF2B5EF4-FFF2-40B4-BE49-F238E27FC236}">
                <a16:creationId xmlns:a16="http://schemas.microsoft.com/office/drawing/2014/main" id="{CFF93E90-668F-C5DD-88B9-12176CA9DF9B}"/>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3F6225B2-0F78-8D83-C1B5-DA836E99DDEB}"/>
              </a:ext>
            </a:extLst>
          </p:cNvPr>
          <p:cNvSpPr>
            <a:spLocks noGrp="1"/>
          </p:cNvSpPr>
          <p:nvPr>
            <p:ph type="sldNum" sz="quarter" idx="12"/>
          </p:nvPr>
        </p:nvSpPr>
        <p:spPr/>
        <p:txBody>
          <a:bodyPr/>
          <a:lstStyle/>
          <a:p>
            <a:fld id="{C49D69E4-D7AD-4900-978E-F3EEDFD163F6}" type="slidenum">
              <a:rPr lang="en-IN" smtClean="0"/>
              <a:t>‹#›</a:t>
            </a:fld>
            <a:endParaRPr lang="en-IN"/>
          </a:p>
        </p:txBody>
      </p:sp>
    </p:spTree>
    <p:extLst>
      <p:ext uri="{BB962C8B-B14F-4D97-AF65-F5344CB8AC3E}">
        <p14:creationId xmlns:p14="http://schemas.microsoft.com/office/powerpoint/2010/main" val="34472538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7423BE-8E94-419F-9E77-AC34DD48B7D1}"/>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6EE40679-D9B1-1EBB-5448-A4109125C30A}"/>
              </a:ext>
            </a:extLst>
          </p:cNvPr>
          <p:cNvSpPr>
            <a:spLocks noGrp="1"/>
          </p:cNvSpPr>
          <p:nvPr>
            <p:ph type="dt" sz="half" idx="10"/>
          </p:nvPr>
        </p:nvSpPr>
        <p:spPr/>
        <p:txBody>
          <a:bodyPr/>
          <a:lstStyle/>
          <a:p>
            <a:fld id="{93129F04-EBD0-45A1-855D-E6532F9879BE}" type="datetimeFigureOut">
              <a:rPr lang="en-IN" smtClean="0"/>
              <a:t>22-10-2024</a:t>
            </a:fld>
            <a:endParaRPr lang="en-IN"/>
          </a:p>
        </p:txBody>
      </p:sp>
      <p:sp>
        <p:nvSpPr>
          <p:cNvPr id="4" name="Footer Placeholder 3">
            <a:extLst>
              <a:ext uri="{FF2B5EF4-FFF2-40B4-BE49-F238E27FC236}">
                <a16:creationId xmlns:a16="http://schemas.microsoft.com/office/drawing/2014/main" id="{490F8897-ECC8-E77E-F99F-AE4425BD90D1}"/>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8E027233-623E-035D-05E8-1FEFB37EE180}"/>
              </a:ext>
            </a:extLst>
          </p:cNvPr>
          <p:cNvSpPr>
            <a:spLocks noGrp="1"/>
          </p:cNvSpPr>
          <p:nvPr>
            <p:ph type="sldNum" sz="quarter" idx="12"/>
          </p:nvPr>
        </p:nvSpPr>
        <p:spPr/>
        <p:txBody>
          <a:bodyPr/>
          <a:lstStyle/>
          <a:p>
            <a:fld id="{C49D69E4-D7AD-4900-978E-F3EEDFD163F6}" type="slidenum">
              <a:rPr lang="en-IN" smtClean="0"/>
              <a:t>‹#›</a:t>
            </a:fld>
            <a:endParaRPr lang="en-IN"/>
          </a:p>
        </p:txBody>
      </p:sp>
    </p:spTree>
    <p:extLst>
      <p:ext uri="{BB962C8B-B14F-4D97-AF65-F5344CB8AC3E}">
        <p14:creationId xmlns:p14="http://schemas.microsoft.com/office/powerpoint/2010/main" val="21630315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28A4F94-55DA-38A3-6E03-88946D2A4D89}"/>
              </a:ext>
            </a:extLst>
          </p:cNvPr>
          <p:cNvSpPr>
            <a:spLocks noGrp="1"/>
          </p:cNvSpPr>
          <p:nvPr>
            <p:ph type="dt" sz="half" idx="10"/>
          </p:nvPr>
        </p:nvSpPr>
        <p:spPr/>
        <p:txBody>
          <a:bodyPr/>
          <a:lstStyle/>
          <a:p>
            <a:fld id="{93129F04-EBD0-45A1-855D-E6532F9879BE}" type="datetimeFigureOut">
              <a:rPr lang="en-IN" smtClean="0"/>
              <a:t>22-10-2024</a:t>
            </a:fld>
            <a:endParaRPr lang="en-IN"/>
          </a:p>
        </p:txBody>
      </p:sp>
      <p:sp>
        <p:nvSpPr>
          <p:cNvPr id="3" name="Footer Placeholder 2">
            <a:extLst>
              <a:ext uri="{FF2B5EF4-FFF2-40B4-BE49-F238E27FC236}">
                <a16:creationId xmlns:a16="http://schemas.microsoft.com/office/drawing/2014/main" id="{2E171F01-BF35-8785-FBB6-5DB27DE8A07B}"/>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7802A499-7344-30EE-A013-1257B3140D68}"/>
              </a:ext>
            </a:extLst>
          </p:cNvPr>
          <p:cNvSpPr>
            <a:spLocks noGrp="1"/>
          </p:cNvSpPr>
          <p:nvPr>
            <p:ph type="sldNum" sz="quarter" idx="12"/>
          </p:nvPr>
        </p:nvSpPr>
        <p:spPr/>
        <p:txBody>
          <a:bodyPr/>
          <a:lstStyle/>
          <a:p>
            <a:fld id="{C49D69E4-D7AD-4900-978E-F3EEDFD163F6}" type="slidenum">
              <a:rPr lang="en-IN" smtClean="0"/>
              <a:t>‹#›</a:t>
            </a:fld>
            <a:endParaRPr lang="en-IN"/>
          </a:p>
        </p:txBody>
      </p:sp>
    </p:spTree>
    <p:extLst>
      <p:ext uri="{BB962C8B-B14F-4D97-AF65-F5344CB8AC3E}">
        <p14:creationId xmlns:p14="http://schemas.microsoft.com/office/powerpoint/2010/main" val="22337218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3239D-C250-08A8-C604-4B54DF5B777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B3B5761A-FD54-3789-1EB0-D422F4073DB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B5EAFC0E-6156-5A34-9B9C-E3F7BAD818A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661A5F3-5955-8780-63C1-378B76955DCB}"/>
              </a:ext>
            </a:extLst>
          </p:cNvPr>
          <p:cNvSpPr>
            <a:spLocks noGrp="1"/>
          </p:cNvSpPr>
          <p:nvPr>
            <p:ph type="dt" sz="half" idx="10"/>
          </p:nvPr>
        </p:nvSpPr>
        <p:spPr/>
        <p:txBody>
          <a:bodyPr/>
          <a:lstStyle/>
          <a:p>
            <a:fld id="{93129F04-EBD0-45A1-855D-E6532F9879BE}" type="datetimeFigureOut">
              <a:rPr lang="en-IN" smtClean="0"/>
              <a:t>22-10-2024</a:t>
            </a:fld>
            <a:endParaRPr lang="en-IN"/>
          </a:p>
        </p:txBody>
      </p:sp>
      <p:sp>
        <p:nvSpPr>
          <p:cNvPr id="6" name="Footer Placeholder 5">
            <a:extLst>
              <a:ext uri="{FF2B5EF4-FFF2-40B4-BE49-F238E27FC236}">
                <a16:creationId xmlns:a16="http://schemas.microsoft.com/office/drawing/2014/main" id="{F4015B80-DF10-2544-0C80-FEC7D9145D0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4C523B0-C3C2-C592-B129-0DE1DE071C61}"/>
              </a:ext>
            </a:extLst>
          </p:cNvPr>
          <p:cNvSpPr>
            <a:spLocks noGrp="1"/>
          </p:cNvSpPr>
          <p:nvPr>
            <p:ph type="sldNum" sz="quarter" idx="12"/>
          </p:nvPr>
        </p:nvSpPr>
        <p:spPr/>
        <p:txBody>
          <a:bodyPr/>
          <a:lstStyle/>
          <a:p>
            <a:fld id="{C49D69E4-D7AD-4900-978E-F3EEDFD163F6}" type="slidenum">
              <a:rPr lang="en-IN" smtClean="0"/>
              <a:t>‹#›</a:t>
            </a:fld>
            <a:endParaRPr lang="en-IN"/>
          </a:p>
        </p:txBody>
      </p:sp>
    </p:spTree>
    <p:extLst>
      <p:ext uri="{BB962C8B-B14F-4D97-AF65-F5344CB8AC3E}">
        <p14:creationId xmlns:p14="http://schemas.microsoft.com/office/powerpoint/2010/main" val="27203218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725FE8-E37B-C94A-78CD-3AE5FAB77D0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70E10A04-A44B-1803-272C-F19BA500688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0F1DD46D-551D-5DBB-AED2-16855CB1A06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F69EA4F-0509-81DF-AAA8-3451227829A3}"/>
              </a:ext>
            </a:extLst>
          </p:cNvPr>
          <p:cNvSpPr>
            <a:spLocks noGrp="1"/>
          </p:cNvSpPr>
          <p:nvPr>
            <p:ph type="dt" sz="half" idx="10"/>
          </p:nvPr>
        </p:nvSpPr>
        <p:spPr/>
        <p:txBody>
          <a:bodyPr/>
          <a:lstStyle/>
          <a:p>
            <a:fld id="{93129F04-EBD0-45A1-855D-E6532F9879BE}" type="datetimeFigureOut">
              <a:rPr lang="en-IN" smtClean="0"/>
              <a:t>22-10-2024</a:t>
            </a:fld>
            <a:endParaRPr lang="en-IN"/>
          </a:p>
        </p:txBody>
      </p:sp>
      <p:sp>
        <p:nvSpPr>
          <p:cNvPr id="6" name="Footer Placeholder 5">
            <a:extLst>
              <a:ext uri="{FF2B5EF4-FFF2-40B4-BE49-F238E27FC236}">
                <a16:creationId xmlns:a16="http://schemas.microsoft.com/office/drawing/2014/main" id="{DE879E5F-F6AB-27A4-534A-E5D3AFB96FE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38EEE79-5709-D8D4-68DC-11A68E0B314A}"/>
              </a:ext>
            </a:extLst>
          </p:cNvPr>
          <p:cNvSpPr>
            <a:spLocks noGrp="1"/>
          </p:cNvSpPr>
          <p:nvPr>
            <p:ph type="sldNum" sz="quarter" idx="12"/>
          </p:nvPr>
        </p:nvSpPr>
        <p:spPr/>
        <p:txBody>
          <a:bodyPr/>
          <a:lstStyle/>
          <a:p>
            <a:fld id="{C49D69E4-D7AD-4900-978E-F3EEDFD163F6}" type="slidenum">
              <a:rPr lang="en-IN" smtClean="0"/>
              <a:t>‹#›</a:t>
            </a:fld>
            <a:endParaRPr lang="en-IN"/>
          </a:p>
        </p:txBody>
      </p:sp>
    </p:spTree>
    <p:extLst>
      <p:ext uri="{BB962C8B-B14F-4D97-AF65-F5344CB8AC3E}">
        <p14:creationId xmlns:p14="http://schemas.microsoft.com/office/powerpoint/2010/main" val="8657956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3C51C4A-228B-38D3-2B94-D908A34F7B2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01188063-F398-CE60-62C8-41FBA9810D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14E04AA-5CDF-960E-480A-1950F020A60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3129F04-EBD0-45A1-855D-E6532F9879BE}" type="datetimeFigureOut">
              <a:rPr lang="en-IN" smtClean="0"/>
              <a:t>22-10-2024</a:t>
            </a:fld>
            <a:endParaRPr lang="en-IN"/>
          </a:p>
        </p:txBody>
      </p:sp>
      <p:sp>
        <p:nvSpPr>
          <p:cNvPr id="5" name="Footer Placeholder 4">
            <a:extLst>
              <a:ext uri="{FF2B5EF4-FFF2-40B4-BE49-F238E27FC236}">
                <a16:creationId xmlns:a16="http://schemas.microsoft.com/office/drawing/2014/main" id="{7CD13251-83E5-F656-4509-D2983BF790E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5F654EF9-82BD-02EA-2990-5B2B2B161AD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49D69E4-D7AD-4900-978E-F3EEDFD163F6}" type="slidenum">
              <a:rPr lang="en-IN" smtClean="0"/>
              <a:t>‹#›</a:t>
            </a:fld>
            <a:endParaRPr lang="en-IN"/>
          </a:p>
        </p:txBody>
      </p:sp>
    </p:spTree>
    <p:extLst>
      <p:ext uri="{BB962C8B-B14F-4D97-AF65-F5344CB8AC3E}">
        <p14:creationId xmlns:p14="http://schemas.microsoft.com/office/powerpoint/2010/main" val="88702769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7.xml"/><Relationship Id="rId4" Type="http://schemas.openxmlformats.org/officeDocument/2006/relationships/image" Target="../media/image81.png"/></Relationships>
</file>

<file path=ppt/slides/_rels/slide83.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FF575D53-75CA-511F-9E5E-7DBD65CCF113}"/>
              </a:ext>
            </a:extLst>
          </p:cNvPr>
          <p:cNvSpPr txBox="1"/>
          <p:nvPr/>
        </p:nvSpPr>
        <p:spPr>
          <a:xfrm>
            <a:off x="0" y="0"/>
            <a:ext cx="12192000" cy="707886"/>
          </a:xfrm>
          <a:prstGeom prst="rect">
            <a:avLst/>
          </a:prstGeom>
          <a:noFill/>
        </p:spPr>
        <p:txBody>
          <a:bodyPr wrap="square" rtlCol="0">
            <a:spAutoFit/>
          </a:bodyPr>
          <a:lstStyle/>
          <a:p>
            <a:pPr algn="ctr"/>
            <a:r>
              <a:rPr lang="en-US" sz="4000" b="1" dirty="0">
                <a:solidFill>
                  <a:schemeClr val="tx1">
                    <a:lumMod val="75000"/>
                    <a:lumOff val="25000"/>
                  </a:schemeClr>
                </a:solidFill>
              </a:rPr>
              <a:t>What is Unity Catalog?</a:t>
            </a:r>
          </a:p>
        </p:txBody>
      </p:sp>
      <p:cxnSp>
        <p:nvCxnSpPr>
          <p:cNvPr id="8" name="Straight Connector 7">
            <a:extLst>
              <a:ext uri="{FF2B5EF4-FFF2-40B4-BE49-F238E27FC236}">
                <a16:creationId xmlns:a16="http://schemas.microsoft.com/office/drawing/2014/main" id="{91BE12AA-71EB-A173-120C-926F4303D981}"/>
              </a:ext>
            </a:extLst>
          </p:cNvPr>
          <p:cNvCxnSpPr>
            <a:cxnSpLocks/>
          </p:cNvCxnSpPr>
          <p:nvPr/>
        </p:nvCxnSpPr>
        <p:spPr>
          <a:xfrm>
            <a:off x="5032419" y="772281"/>
            <a:ext cx="2128235" cy="0"/>
          </a:xfrm>
          <a:prstGeom prst="line">
            <a:avLst/>
          </a:prstGeom>
          <a:ln w="31750">
            <a:solidFill>
              <a:srgbClr val="00B0F0"/>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6FA0215F-4717-8592-8312-632F6F8C60F4}"/>
              </a:ext>
            </a:extLst>
          </p:cNvPr>
          <p:cNvSpPr txBox="1"/>
          <p:nvPr/>
        </p:nvSpPr>
        <p:spPr>
          <a:xfrm>
            <a:off x="684494" y="1380744"/>
            <a:ext cx="10878241" cy="1107996"/>
          </a:xfrm>
          <a:prstGeom prst="rect">
            <a:avLst/>
          </a:prstGeom>
          <a:noFill/>
        </p:spPr>
        <p:txBody>
          <a:bodyPr wrap="square" lIns="0" tIns="0" rIns="0" bIns="0" rtlCol="0">
            <a:spAutoFit/>
          </a:bodyPr>
          <a:lstStyle/>
          <a:p>
            <a:pPr algn="ctr"/>
            <a:r>
              <a:rPr lang="en-US" sz="2400" b="0" i="0" dirty="0">
                <a:solidFill>
                  <a:srgbClr val="001D35"/>
                </a:solidFill>
                <a:effectLst/>
                <a:latin typeface="Google Sans"/>
              </a:rPr>
              <a:t>Unity Catalog is a data and AI governance solution built into the Databricks Data Intelligence Platform. It provides centralized access control, auditing, lineage and data discovery capabilities across Databricks workspaces.</a:t>
            </a:r>
            <a:r>
              <a:rPr lang="en-IN" sz="2400" dirty="0">
                <a:gradFill>
                  <a:gsLst>
                    <a:gs pos="0">
                      <a:schemeClr val="tx1">
                        <a:lumMod val="75000"/>
                        <a:lumOff val="25000"/>
                      </a:schemeClr>
                    </a:gs>
                    <a:gs pos="80000">
                      <a:schemeClr val="tx1">
                        <a:lumMod val="65000"/>
                        <a:lumOff val="35000"/>
                      </a:schemeClr>
                    </a:gs>
                  </a:gsLst>
                  <a:lin ang="16200000" scaled="0"/>
                </a:gradFill>
                <a:latin typeface="Segoe UI" panose="020B0502040204020203" pitchFamily="34" charset="0"/>
                <a:cs typeface="Segoe UI" panose="020B0502040204020203" pitchFamily="34" charset="0"/>
              </a:rPr>
              <a:t> </a:t>
            </a:r>
          </a:p>
        </p:txBody>
      </p:sp>
    </p:spTree>
    <p:extLst>
      <p:ext uri="{BB962C8B-B14F-4D97-AF65-F5344CB8AC3E}">
        <p14:creationId xmlns:p14="http://schemas.microsoft.com/office/powerpoint/2010/main" val="28445640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CAF41C8-D2A7-166F-8C98-A47D83929A25}"/>
              </a:ext>
            </a:extLst>
          </p:cNvPr>
          <p:cNvPicPr>
            <a:picLocks noChangeAspect="1"/>
          </p:cNvPicPr>
          <p:nvPr/>
        </p:nvPicPr>
        <p:blipFill>
          <a:blip r:embed="rId2"/>
          <a:stretch>
            <a:fillRect/>
          </a:stretch>
        </p:blipFill>
        <p:spPr>
          <a:xfrm>
            <a:off x="642217" y="144495"/>
            <a:ext cx="7407282" cy="6569009"/>
          </a:xfrm>
          <a:prstGeom prst="rect">
            <a:avLst/>
          </a:prstGeom>
        </p:spPr>
      </p:pic>
    </p:spTree>
    <p:extLst>
      <p:ext uri="{BB962C8B-B14F-4D97-AF65-F5344CB8AC3E}">
        <p14:creationId xmlns:p14="http://schemas.microsoft.com/office/powerpoint/2010/main" val="289835958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B19F263-BF59-97A9-8881-D7A5B88FCD72}"/>
              </a:ext>
            </a:extLst>
          </p:cNvPr>
          <p:cNvSpPr txBox="1"/>
          <p:nvPr/>
        </p:nvSpPr>
        <p:spPr>
          <a:xfrm>
            <a:off x="564775" y="375628"/>
            <a:ext cx="10192871" cy="769441"/>
          </a:xfrm>
          <a:prstGeom prst="rect">
            <a:avLst/>
          </a:prstGeom>
          <a:noFill/>
        </p:spPr>
        <p:txBody>
          <a:bodyPr wrap="square">
            <a:spAutoFit/>
          </a:bodyPr>
          <a:lstStyle/>
          <a:p>
            <a:pPr algn="l"/>
            <a:r>
              <a:rPr lang="en-US" sz="4400" b="0" i="0" dirty="0">
                <a:solidFill>
                  <a:srgbClr val="222222"/>
                </a:solidFill>
                <a:effectLst/>
                <a:latin typeface="segoe-ui_light"/>
              </a:rPr>
              <a:t>Set up ACLs and dynamic data masking</a:t>
            </a:r>
          </a:p>
        </p:txBody>
      </p:sp>
      <p:sp>
        <p:nvSpPr>
          <p:cNvPr id="5" name="TextBox 4">
            <a:extLst>
              <a:ext uri="{FF2B5EF4-FFF2-40B4-BE49-F238E27FC236}">
                <a16:creationId xmlns:a16="http://schemas.microsoft.com/office/drawing/2014/main" id="{79B416D0-F6D7-EC9E-DC63-C80DAEF101C1}"/>
              </a:ext>
            </a:extLst>
          </p:cNvPr>
          <p:cNvSpPr txBox="1"/>
          <p:nvPr/>
        </p:nvSpPr>
        <p:spPr>
          <a:xfrm>
            <a:off x="627530" y="1386425"/>
            <a:ext cx="9681882" cy="2677656"/>
          </a:xfrm>
          <a:prstGeom prst="rect">
            <a:avLst/>
          </a:prstGeom>
          <a:noFill/>
        </p:spPr>
        <p:txBody>
          <a:bodyPr wrap="square">
            <a:spAutoFit/>
          </a:bodyPr>
          <a:lstStyle/>
          <a:p>
            <a:r>
              <a:rPr lang="en-US" sz="2400" b="0" i="0" dirty="0">
                <a:solidFill>
                  <a:srgbClr val="222222"/>
                </a:solidFill>
                <a:effectLst/>
                <a:latin typeface="segoe-ui_normal"/>
              </a:rPr>
              <a:t>Access control lists (ACLs) are a fundamental aspect of data security in Azure Databricks, allowing you to configure permissions for various workspace objects. </a:t>
            </a:r>
          </a:p>
          <a:p>
            <a:endParaRPr lang="en-US" sz="2400" dirty="0">
              <a:solidFill>
                <a:srgbClr val="222222"/>
              </a:solidFill>
              <a:latin typeface="segoe-ui_normal"/>
            </a:endParaRPr>
          </a:p>
          <a:p>
            <a:r>
              <a:rPr lang="en-US" sz="2400" b="0" i="0" dirty="0">
                <a:solidFill>
                  <a:srgbClr val="222222"/>
                </a:solidFill>
                <a:effectLst/>
                <a:latin typeface="segoe-ui_normal"/>
              </a:rPr>
              <a:t>With the Unity Catalog, you can centralize the governance and auditing of data access, providing a fine-grained security model that is essential for managing data and AI assets.</a:t>
            </a:r>
            <a:endParaRPr lang="en-IN" sz="2400" dirty="0"/>
          </a:p>
        </p:txBody>
      </p:sp>
    </p:spTree>
    <p:extLst>
      <p:ext uri="{BB962C8B-B14F-4D97-AF65-F5344CB8AC3E}">
        <p14:creationId xmlns:p14="http://schemas.microsoft.com/office/powerpoint/2010/main" val="334680356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E3DA2D8-DAA0-D868-680A-182D2A65FCBD}"/>
              </a:ext>
            </a:extLst>
          </p:cNvPr>
          <p:cNvSpPr txBox="1"/>
          <p:nvPr/>
        </p:nvSpPr>
        <p:spPr>
          <a:xfrm>
            <a:off x="448236" y="600652"/>
            <a:ext cx="9637058" cy="707886"/>
          </a:xfrm>
          <a:prstGeom prst="rect">
            <a:avLst/>
          </a:prstGeom>
          <a:noFill/>
        </p:spPr>
        <p:txBody>
          <a:bodyPr wrap="square">
            <a:spAutoFit/>
          </a:bodyPr>
          <a:lstStyle/>
          <a:p>
            <a:r>
              <a:rPr lang="en-US" sz="2000" dirty="0"/>
              <a:t>In a new cell, run the following code to create a secure view of the customers table to restrict access to PII (Personally Identifiable Information) data.</a:t>
            </a:r>
            <a:endParaRPr lang="en-IN" sz="2000" dirty="0"/>
          </a:p>
        </p:txBody>
      </p:sp>
      <p:pic>
        <p:nvPicPr>
          <p:cNvPr id="8" name="Picture 7">
            <a:extLst>
              <a:ext uri="{FF2B5EF4-FFF2-40B4-BE49-F238E27FC236}">
                <a16:creationId xmlns:a16="http://schemas.microsoft.com/office/drawing/2014/main" id="{D1953B44-4AA5-F396-1BAD-2F3FAAD6C775}"/>
              </a:ext>
            </a:extLst>
          </p:cNvPr>
          <p:cNvPicPr>
            <a:picLocks noChangeAspect="1"/>
          </p:cNvPicPr>
          <p:nvPr/>
        </p:nvPicPr>
        <p:blipFill>
          <a:blip r:embed="rId2"/>
          <a:stretch>
            <a:fillRect/>
          </a:stretch>
        </p:blipFill>
        <p:spPr>
          <a:xfrm>
            <a:off x="573742" y="1243345"/>
            <a:ext cx="7800493" cy="5319255"/>
          </a:xfrm>
          <a:prstGeom prst="rect">
            <a:avLst/>
          </a:prstGeom>
        </p:spPr>
      </p:pic>
    </p:spTree>
    <p:extLst>
      <p:ext uri="{BB962C8B-B14F-4D97-AF65-F5344CB8AC3E}">
        <p14:creationId xmlns:p14="http://schemas.microsoft.com/office/powerpoint/2010/main" val="310395409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59A7660-CD68-7BD5-53A0-079544E3A9C8}"/>
              </a:ext>
            </a:extLst>
          </p:cNvPr>
          <p:cNvPicPr>
            <a:picLocks noChangeAspect="1"/>
          </p:cNvPicPr>
          <p:nvPr/>
        </p:nvPicPr>
        <p:blipFill>
          <a:blip r:embed="rId2"/>
          <a:stretch>
            <a:fillRect/>
          </a:stretch>
        </p:blipFill>
        <p:spPr>
          <a:xfrm>
            <a:off x="429333" y="358589"/>
            <a:ext cx="9916909" cy="2057687"/>
          </a:xfrm>
          <a:prstGeom prst="rect">
            <a:avLst/>
          </a:prstGeom>
        </p:spPr>
      </p:pic>
    </p:spTree>
    <p:extLst>
      <p:ext uri="{BB962C8B-B14F-4D97-AF65-F5344CB8AC3E}">
        <p14:creationId xmlns:p14="http://schemas.microsoft.com/office/powerpoint/2010/main" val="248989680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D9841E0-C442-BA70-033E-2F21AD55CBFA}"/>
              </a:ext>
            </a:extLst>
          </p:cNvPr>
          <p:cNvPicPr>
            <a:picLocks noChangeAspect="1"/>
          </p:cNvPicPr>
          <p:nvPr/>
        </p:nvPicPr>
        <p:blipFill>
          <a:blip r:embed="rId2"/>
          <a:stretch>
            <a:fillRect/>
          </a:stretch>
        </p:blipFill>
        <p:spPr>
          <a:xfrm>
            <a:off x="0" y="256099"/>
            <a:ext cx="12192000" cy="6345801"/>
          </a:xfrm>
          <a:prstGeom prst="rect">
            <a:avLst/>
          </a:prstGeom>
        </p:spPr>
      </p:pic>
    </p:spTree>
    <p:extLst>
      <p:ext uri="{BB962C8B-B14F-4D97-AF65-F5344CB8AC3E}">
        <p14:creationId xmlns:p14="http://schemas.microsoft.com/office/powerpoint/2010/main" val="14182707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30D57EB-34F0-77FE-60A9-41BCED45B052}"/>
              </a:ext>
            </a:extLst>
          </p:cNvPr>
          <p:cNvPicPr>
            <a:picLocks noChangeAspect="1"/>
          </p:cNvPicPr>
          <p:nvPr/>
        </p:nvPicPr>
        <p:blipFill>
          <a:blip r:embed="rId2"/>
          <a:stretch>
            <a:fillRect/>
          </a:stretch>
        </p:blipFill>
        <p:spPr>
          <a:xfrm>
            <a:off x="334593" y="298932"/>
            <a:ext cx="10165961" cy="4922947"/>
          </a:xfrm>
          <a:prstGeom prst="rect">
            <a:avLst/>
          </a:prstGeom>
        </p:spPr>
      </p:pic>
      <p:sp>
        <p:nvSpPr>
          <p:cNvPr id="4" name="TextBox 3">
            <a:extLst>
              <a:ext uri="{FF2B5EF4-FFF2-40B4-BE49-F238E27FC236}">
                <a16:creationId xmlns:a16="http://schemas.microsoft.com/office/drawing/2014/main" id="{1BDEA20D-B8A6-CFAB-06B4-956EEB90C135}"/>
              </a:ext>
            </a:extLst>
          </p:cNvPr>
          <p:cNvSpPr txBox="1"/>
          <p:nvPr/>
        </p:nvSpPr>
        <p:spPr>
          <a:xfrm>
            <a:off x="3942735" y="4286865"/>
            <a:ext cx="2198422" cy="369332"/>
          </a:xfrm>
          <a:prstGeom prst="rect">
            <a:avLst/>
          </a:prstGeom>
          <a:noFill/>
        </p:spPr>
        <p:txBody>
          <a:bodyPr wrap="none" rtlCol="0">
            <a:spAutoFit/>
          </a:bodyPr>
          <a:lstStyle/>
          <a:p>
            <a:r>
              <a:rPr lang="en-IN" dirty="0"/>
              <a:t>Create new container</a:t>
            </a:r>
          </a:p>
        </p:txBody>
      </p:sp>
    </p:spTree>
    <p:extLst>
      <p:ext uri="{BB962C8B-B14F-4D97-AF65-F5344CB8AC3E}">
        <p14:creationId xmlns:p14="http://schemas.microsoft.com/office/powerpoint/2010/main" val="19298955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7CEC981-9F9C-0C8B-018A-9519F6401D9F}"/>
              </a:ext>
            </a:extLst>
          </p:cNvPr>
          <p:cNvPicPr>
            <a:picLocks noChangeAspect="1"/>
          </p:cNvPicPr>
          <p:nvPr/>
        </p:nvPicPr>
        <p:blipFill>
          <a:blip r:embed="rId2"/>
          <a:stretch>
            <a:fillRect/>
          </a:stretch>
        </p:blipFill>
        <p:spPr>
          <a:xfrm>
            <a:off x="615785" y="317931"/>
            <a:ext cx="10725502" cy="4647359"/>
          </a:xfrm>
          <a:prstGeom prst="rect">
            <a:avLst/>
          </a:prstGeom>
        </p:spPr>
      </p:pic>
    </p:spTree>
    <p:extLst>
      <p:ext uri="{BB962C8B-B14F-4D97-AF65-F5344CB8AC3E}">
        <p14:creationId xmlns:p14="http://schemas.microsoft.com/office/powerpoint/2010/main" val="3077266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0ECC2ED-9BF3-5281-968B-666E39637687}"/>
              </a:ext>
            </a:extLst>
          </p:cNvPr>
          <p:cNvPicPr>
            <a:picLocks noChangeAspect="1"/>
          </p:cNvPicPr>
          <p:nvPr/>
        </p:nvPicPr>
        <p:blipFill>
          <a:blip r:embed="rId2"/>
          <a:stretch>
            <a:fillRect/>
          </a:stretch>
        </p:blipFill>
        <p:spPr>
          <a:xfrm>
            <a:off x="2750530" y="163547"/>
            <a:ext cx="6690940" cy="6530906"/>
          </a:xfrm>
          <a:prstGeom prst="rect">
            <a:avLst/>
          </a:prstGeom>
        </p:spPr>
      </p:pic>
    </p:spTree>
    <p:extLst>
      <p:ext uri="{BB962C8B-B14F-4D97-AF65-F5344CB8AC3E}">
        <p14:creationId xmlns:p14="http://schemas.microsoft.com/office/powerpoint/2010/main" val="391547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0DA5068-7DDE-C4F9-F0E7-2F6D0AE298F2}"/>
              </a:ext>
            </a:extLst>
          </p:cNvPr>
          <p:cNvPicPr>
            <a:picLocks noChangeAspect="1"/>
          </p:cNvPicPr>
          <p:nvPr/>
        </p:nvPicPr>
        <p:blipFill>
          <a:blip r:embed="rId2"/>
          <a:stretch>
            <a:fillRect/>
          </a:stretch>
        </p:blipFill>
        <p:spPr>
          <a:xfrm>
            <a:off x="739127" y="252810"/>
            <a:ext cx="5974598" cy="5723116"/>
          </a:xfrm>
          <a:prstGeom prst="rect">
            <a:avLst/>
          </a:prstGeom>
        </p:spPr>
      </p:pic>
    </p:spTree>
    <p:extLst>
      <p:ext uri="{BB962C8B-B14F-4D97-AF65-F5344CB8AC3E}">
        <p14:creationId xmlns:p14="http://schemas.microsoft.com/office/powerpoint/2010/main" val="34673055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71F9CBE-6920-9D4A-14B8-C2A90C6928E7}"/>
              </a:ext>
            </a:extLst>
          </p:cNvPr>
          <p:cNvPicPr>
            <a:picLocks noChangeAspect="1"/>
          </p:cNvPicPr>
          <p:nvPr/>
        </p:nvPicPr>
        <p:blipFill>
          <a:blip r:embed="rId2"/>
          <a:stretch>
            <a:fillRect/>
          </a:stretch>
        </p:blipFill>
        <p:spPr>
          <a:xfrm>
            <a:off x="416234" y="144495"/>
            <a:ext cx="6561389" cy="6569009"/>
          </a:xfrm>
          <a:prstGeom prst="rect">
            <a:avLst/>
          </a:prstGeom>
        </p:spPr>
      </p:pic>
    </p:spTree>
    <p:extLst>
      <p:ext uri="{BB962C8B-B14F-4D97-AF65-F5344CB8AC3E}">
        <p14:creationId xmlns:p14="http://schemas.microsoft.com/office/powerpoint/2010/main" val="14284722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24AA6E4-6162-40B4-EFA4-8E11B7E1BF97}"/>
              </a:ext>
            </a:extLst>
          </p:cNvPr>
          <p:cNvPicPr>
            <a:picLocks noChangeAspect="1"/>
          </p:cNvPicPr>
          <p:nvPr/>
        </p:nvPicPr>
        <p:blipFill>
          <a:blip r:embed="rId2"/>
          <a:stretch>
            <a:fillRect/>
          </a:stretch>
        </p:blipFill>
        <p:spPr>
          <a:xfrm>
            <a:off x="0" y="308514"/>
            <a:ext cx="12192000" cy="6240971"/>
          </a:xfrm>
          <a:prstGeom prst="rect">
            <a:avLst/>
          </a:prstGeom>
        </p:spPr>
      </p:pic>
    </p:spTree>
    <p:extLst>
      <p:ext uri="{BB962C8B-B14F-4D97-AF65-F5344CB8AC3E}">
        <p14:creationId xmlns:p14="http://schemas.microsoft.com/office/powerpoint/2010/main" val="2270877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7B64102-A1CE-6EDF-F41E-BEDAB58A81B2}"/>
              </a:ext>
            </a:extLst>
          </p:cNvPr>
          <p:cNvPicPr>
            <a:picLocks noChangeAspect="1"/>
          </p:cNvPicPr>
          <p:nvPr/>
        </p:nvPicPr>
        <p:blipFill>
          <a:blip r:embed="rId2"/>
          <a:stretch>
            <a:fillRect/>
          </a:stretch>
        </p:blipFill>
        <p:spPr>
          <a:xfrm>
            <a:off x="1824859" y="209031"/>
            <a:ext cx="5867908" cy="6302286"/>
          </a:xfrm>
          <a:prstGeom prst="rect">
            <a:avLst/>
          </a:prstGeom>
        </p:spPr>
      </p:pic>
    </p:spTree>
    <p:extLst>
      <p:ext uri="{BB962C8B-B14F-4D97-AF65-F5344CB8AC3E}">
        <p14:creationId xmlns:p14="http://schemas.microsoft.com/office/powerpoint/2010/main" val="30163665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D5310E0-4428-1D99-CBEC-2C1BA7CBB290}"/>
              </a:ext>
            </a:extLst>
          </p:cNvPr>
          <p:cNvPicPr>
            <a:picLocks noChangeAspect="1"/>
          </p:cNvPicPr>
          <p:nvPr/>
        </p:nvPicPr>
        <p:blipFill>
          <a:blip r:embed="rId2"/>
          <a:stretch>
            <a:fillRect/>
          </a:stretch>
        </p:blipFill>
        <p:spPr>
          <a:xfrm>
            <a:off x="1249260" y="281667"/>
            <a:ext cx="9693480" cy="6294665"/>
          </a:xfrm>
          <a:prstGeom prst="rect">
            <a:avLst/>
          </a:prstGeom>
        </p:spPr>
      </p:pic>
    </p:spTree>
    <p:extLst>
      <p:ext uri="{BB962C8B-B14F-4D97-AF65-F5344CB8AC3E}">
        <p14:creationId xmlns:p14="http://schemas.microsoft.com/office/powerpoint/2010/main" val="17724995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07E7DF-E416-5BDE-5E6E-9AE692E9813A}"/>
              </a:ext>
            </a:extLst>
          </p:cNvPr>
          <p:cNvPicPr>
            <a:picLocks noChangeAspect="1"/>
          </p:cNvPicPr>
          <p:nvPr/>
        </p:nvPicPr>
        <p:blipFill>
          <a:blip r:embed="rId2"/>
          <a:stretch>
            <a:fillRect/>
          </a:stretch>
        </p:blipFill>
        <p:spPr>
          <a:xfrm>
            <a:off x="0" y="473561"/>
            <a:ext cx="12192000" cy="2955439"/>
          </a:xfrm>
          <a:prstGeom prst="rect">
            <a:avLst/>
          </a:prstGeom>
        </p:spPr>
      </p:pic>
      <p:sp>
        <p:nvSpPr>
          <p:cNvPr id="4" name="TextBox 3">
            <a:extLst>
              <a:ext uri="{FF2B5EF4-FFF2-40B4-BE49-F238E27FC236}">
                <a16:creationId xmlns:a16="http://schemas.microsoft.com/office/drawing/2014/main" id="{BF6E5EB4-1A57-30B1-F85A-8EA983B06061}"/>
              </a:ext>
            </a:extLst>
          </p:cNvPr>
          <p:cNvSpPr txBox="1"/>
          <p:nvPr/>
        </p:nvSpPr>
        <p:spPr>
          <a:xfrm>
            <a:off x="1453575" y="4257368"/>
            <a:ext cx="9284849" cy="369332"/>
          </a:xfrm>
          <a:prstGeom prst="rect">
            <a:avLst/>
          </a:prstGeom>
          <a:noFill/>
        </p:spPr>
        <p:txBody>
          <a:bodyPr wrap="none" rtlCol="0">
            <a:spAutoFit/>
          </a:bodyPr>
          <a:lstStyle/>
          <a:p>
            <a:r>
              <a:rPr lang="en-IN" dirty="0">
                <a:solidFill>
                  <a:srgbClr val="FF0000"/>
                </a:solidFill>
              </a:rPr>
              <a:t>You will be redirected to manage account section only if you are global admin and part of </a:t>
            </a:r>
            <a:r>
              <a:rPr lang="en-IN" dirty="0" err="1">
                <a:solidFill>
                  <a:srgbClr val="FF0000"/>
                </a:solidFill>
              </a:rPr>
              <a:t>EntraID</a:t>
            </a:r>
            <a:endParaRPr lang="en-IN" dirty="0">
              <a:solidFill>
                <a:srgbClr val="FF0000"/>
              </a:solidFill>
            </a:endParaRPr>
          </a:p>
        </p:txBody>
      </p:sp>
    </p:spTree>
    <p:extLst>
      <p:ext uri="{BB962C8B-B14F-4D97-AF65-F5344CB8AC3E}">
        <p14:creationId xmlns:p14="http://schemas.microsoft.com/office/powerpoint/2010/main" val="41052263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FF575D53-75CA-511F-9E5E-7DBD65CCF113}"/>
              </a:ext>
            </a:extLst>
          </p:cNvPr>
          <p:cNvSpPr txBox="1"/>
          <p:nvPr/>
        </p:nvSpPr>
        <p:spPr>
          <a:xfrm>
            <a:off x="0" y="0"/>
            <a:ext cx="12192000" cy="707886"/>
          </a:xfrm>
          <a:prstGeom prst="rect">
            <a:avLst/>
          </a:prstGeom>
          <a:noFill/>
        </p:spPr>
        <p:txBody>
          <a:bodyPr wrap="square" rtlCol="0">
            <a:spAutoFit/>
          </a:bodyPr>
          <a:lstStyle/>
          <a:p>
            <a:pPr algn="ctr"/>
            <a:r>
              <a:rPr lang="en-US" sz="4000" b="1" dirty="0">
                <a:solidFill>
                  <a:schemeClr val="tx1">
                    <a:lumMod val="75000"/>
                    <a:lumOff val="25000"/>
                  </a:schemeClr>
                </a:solidFill>
              </a:rPr>
              <a:t>Unity Catalog</a:t>
            </a:r>
          </a:p>
        </p:txBody>
      </p:sp>
      <p:cxnSp>
        <p:nvCxnSpPr>
          <p:cNvPr id="8" name="Straight Connector 7">
            <a:extLst>
              <a:ext uri="{FF2B5EF4-FFF2-40B4-BE49-F238E27FC236}">
                <a16:creationId xmlns:a16="http://schemas.microsoft.com/office/drawing/2014/main" id="{91BE12AA-71EB-A173-120C-926F4303D981}"/>
              </a:ext>
            </a:extLst>
          </p:cNvPr>
          <p:cNvCxnSpPr>
            <a:cxnSpLocks/>
          </p:cNvCxnSpPr>
          <p:nvPr/>
        </p:nvCxnSpPr>
        <p:spPr>
          <a:xfrm>
            <a:off x="5032419" y="772281"/>
            <a:ext cx="2128235" cy="0"/>
          </a:xfrm>
          <a:prstGeom prst="line">
            <a:avLst/>
          </a:prstGeom>
          <a:ln w="31750">
            <a:solidFill>
              <a:srgbClr val="00B0F0"/>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0B6E1EAA-0C8D-C4BF-4BB9-7EED05BE9E5F}"/>
              </a:ext>
            </a:extLst>
          </p:cNvPr>
          <p:cNvPicPr>
            <a:picLocks noChangeAspect="1"/>
          </p:cNvPicPr>
          <p:nvPr/>
        </p:nvPicPr>
        <p:blipFill>
          <a:blip r:embed="rId2"/>
          <a:stretch>
            <a:fillRect/>
          </a:stretch>
        </p:blipFill>
        <p:spPr>
          <a:xfrm>
            <a:off x="1523293" y="1054150"/>
            <a:ext cx="8859572" cy="3628711"/>
          </a:xfrm>
          <a:prstGeom prst="rect">
            <a:avLst/>
          </a:prstGeom>
        </p:spPr>
      </p:pic>
      <p:sp>
        <p:nvSpPr>
          <p:cNvPr id="4" name="TextBox 3">
            <a:extLst>
              <a:ext uri="{FF2B5EF4-FFF2-40B4-BE49-F238E27FC236}">
                <a16:creationId xmlns:a16="http://schemas.microsoft.com/office/drawing/2014/main" id="{C8E14F42-131E-5B3A-8440-C131D88CE74F}"/>
              </a:ext>
            </a:extLst>
          </p:cNvPr>
          <p:cNvSpPr txBox="1"/>
          <p:nvPr/>
        </p:nvSpPr>
        <p:spPr>
          <a:xfrm>
            <a:off x="1602658" y="4682861"/>
            <a:ext cx="2857001" cy="646331"/>
          </a:xfrm>
          <a:prstGeom prst="rect">
            <a:avLst/>
          </a:prstGeom>
          <a:noFill/>
        </p:spPr>
        <p:txBody>
          <a:bodyPr wrap="none" rtlCol="0">
            <a:spAutoFit/>
          </a:bodyPr>
          <a:lstStyle/>
          <a:p>
            <a:pPr marL="285750" indent="-285750">
              <a:buFont typeface="Wingdings" panose="05000000000000000000" pitchFamily="2" charset="2"/>
              <a:buChar char="ü"/>
            </a:pPr>
            <a:r>
              <a:rPr lang="en-IN" dirty="0"/>
              <a:t>Hive </a:t>
            </a:r>
            <a:r>
              <a:rPr lang="en-IN" dirty="0" err="1"/>
              <a:t>metastore</a:t>
            </a:r>
            <a:endParaRPr lang="en-IN" dirty="0"/>
          </a:p>
          <a:p>
            <a:pPr marL="285750" indent="-285750">
              <a:buFont typeface="Wingdings" panose="05000000000000000000" pitchFamily="2" charset="2"/>
              <a:buChar char="ü"/>
            </a:pPr>
            <a:r>
              <a:rPr lang="en-IN" dirty="0"/>
              <a:t>Separation in workspaces</a:t>
            </a:r>
          </a:p>
        </p:txBody>
      </p:sp>
      <p:sp>
        <p:nvSpPr>
          <p:cNvPr id="5" name="TextBox 4">
            <a:extLst>
              <a:ext uri="{FF2B5EF4-FFF2-40B4-BE49-F238E27FC236}">
                <a16:creationId xmlns:a16="http://schemas.microsoft.com/office/drawing/2014/main" id="{A4790B1F-B413-8B04-A37A-651BDF27E459}"/>
              </a:ext>
            </a:extLst>
          </p:cNvPr>
          <p:cNvSpPr txBox="1"/>
          <p:nvPr/>
        </p:nvSpPr>
        <p:spPr>
          <a:xfrm>
            <a:off x="6096000" y="4705959"/>
            <a:ext cx="5832494" cy="646331"/>
          </a:xfrm>
          <a:prstGeom prst="rect">
            <a:avLst/>
          </a:prstGeom>
          <a:noFill/>
        </p:spPr>
        <p:txBody>
          <a:bodyPr wrap="none" rtlCol="0">
            <a:spAutoFit/>
          </a:bodyPr>
          <a:lstStyle/>
          <a:p>
            <a:pPr marL="285750" indent="-285750">
              <a:buFont typeface="Wingdings" panose="05000000000000000000" pitchFamily="2" charset="2"/>
              <a:buChar char="ü"/>
            </a:pPr>
            <a:r>
              <a:rPr lang="en-IN" dirty="0"/>
              <a:t>Unity </a:t>
            </a:r>
            <a:r>
              <a:rPr lang="en-IN" dirty="0" err="1"/>
              <a:t>catalog</a:t>
            </a:r>
            <a:r>
              <a:rPr lang="en-IN" dirty="0"/>
              <a:t> </a:t>
            </a:r>
            <a:r>
              <a:rPr lang="en-IN" dirty="0" err="1"/>
              <a:t>metastore</a:t>
            </a:r>
            <a:r>
              <a:rPr lang="en-IN" dirty="0"/>
              <a:t> (data discovery, lineage tracking)</a:t>
            </a:r>
          </a:p>
          <a:p>
            <a:pPr marL="285750" indent="-285750">
              <a:buFont typeface="Wingdings" panose="05000000000000000000" pitchFamily="2" charset="2"/>
              <a:buChar char="ü"/>
            </a:pPr>
            <a:r>
              <a:rPr lang="en-IN" dirty="0"/>
              <a:t>Centralized approach for multiple workspaces</a:t>
            </a:r>
          </a:p>
        </p:txBody>
      </p:sp>
    </p:spTree>
    <p:extLst>
      <p:ext uri="{BB962C8B-B14F-4D97-AF65-F5344CB8AC3E}">
        <p14:creationId xmlns:p14="http://schemas.microsoft.com/office/powerpoint/2010/main" val="32782489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C6C575A-5B7E-AF15-EA31-E2BF0CFAC0D5}"/>
              </a:ext>
            </a:extLst>
          </p:cNvPr>
          <p:cNvPicPr>
            <a:picLocks noChangeAspect="1"/>
          </p:cNvPicPr>
          <p:nvPr/>
        </p:nvPicPr>
        <p:blipFill>
          <a:blip r:embed="rId2"/>
          <a:stretch>
            <a:fillRect/>
          </a:stretch>
        </p:blipFill>
        <p:spPr>
          <a:xfrm>
            <a:off x="0" y="681653"/>
            <a:ext cx="12192000" cy="5494694"/>
          </a:xfrm>
          <a:prstGeom prst="rect">
            <a:avLst/>
          </a:prstGeom>
        </p:spPr>
      </p:pic>
    </p:spTree>
    <p:extLst>
      <p:ext uri="{BB962C8B-B14F-4D97-AF65-F5344CB8AC3E}">
        <p14:creationId xmlns:p14="http://schemas.microsoft.com/office/powerpoint/2010/main" val="20372378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A10A233-7B34-42C2-F509-74D2E713B3BF}"/>
              </a:ext>
            </a:extLst>
          </p:cNvPr>
          <p:cNvPicPr>
            <a:picLocks noChangeAspect="1"/>
          </p:cNvPicPr>
          <p:nvPr/>
        </p:nvPicPr>
        <p:blipFill>
          <a:blip r:embed="rId2"/>
          <a:stretch>
            <a:fillRect/>
          </a:stretch>
        </p:blipFill>
        <p:spPr>
          <a:xfrm>
            <a:off x="0" y="357844"/>
            <a:ext cx="12192000" cy="3251628"/>
          </a:xfrm>
          <a:prstGeom prst="rect">
            <a:avLst/>
          </a:prstGeom>
        </p:spPr>
      </p:pic>
      <p:sp>
        <p:nvSpPr>
          <p:cNvPr id="4" name="TextBox 3">
            <a:extLst>
              <a:ext uri="{FF2B5EF4-FFF2-40B4-BE49-F238E27FC236}">
                <a16:creationId xmlns:a16="http://schemas.microsoft.com/office/drawing/2014/main" id="{23D640C2-00C1-D2B1-664E-2F694C76D157}"/>
              </a:ext>
            </a:extLst>
          </p:cNvPr>
          <p:cNvSpPr txBox="1"/>
          <p:nvPr/>
        </p:nvSpPr>
        <p:spPr>
          <a:xfrm>
            <a:off x="1543665" y="4473677"/>
            <a:ext cx="5935536" cy="369332"/>
          </a:xfrm>
          <a:prstGeom prst="rect">
            <a:avLst/>
          </a:prstGeom>
          <a:noFill/>
        </p:spPr>
        <p:txBody>
          <a:bodyPr wrap="none" rtlCol="0">
            <a:spAutoFit/>
          </a:bodyPr>
          <a:lstStyle/>
          <a:p>
            <a:r>
              <a:rPr lang="en-IN" dirty="0"/>
              <a:t>Any user with account admin role can access account console</a:t>
            </a:r>
          </a:p>
        </p:txBody>
      </p:sp>
    </p:spTree>
    <p:extLst>
      <p:ext uri="{BB962C8B-B14F-4D97-AF65-F5344CB8AC3E}">
        <p14:creationId xmlns:p14="http://schemas.microsoft.com/office/powerpoint/2010/main" val="34850591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9ACA035-4598-4541-DB50-A3C82CC3AE90}"/>
              </a:ext>
            </a:extLst>
          </p:cNvPr>
          <p:cNvPicPr>
            <a:picLocks noChangeAspect="1"/>
          </p:cNvPicPr>
          <p:nvPr/>
        </p:nvPicPr>
        <p:blipFill>
          <a:blip r:embed="rId2"/>
          <a:stretch>
            <a:fillRect/>
          </a:stretch>
        </p:blipFill>
        <p:spPr>
          <a:xfrm>
            <a:off x="0" y="474842"/>
            <a:ext cx="12192000" cy="5908316"/>
          </a:xfrm>
          <a:prstGeom prst="rect">
            <a:avLst/>
          </a:prstGeom>
        </p:spPr>
      </p:pic>
    </p:spTree>
    <p:extLst>
      <p:ext uri="{BB962C8B-B14F-4D97-AF65-F5344CB8AC3E}">
        <p14:creationId xmlns:p14="http://schemas.microsoft.com/office/powerpoint/2010/main" val="27346814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C248D1E-28E1-6E66-214C-0E231B3C4B2F}"/>
              </a:ext>
            </a:extLst>
          </p:cNvPr>
          <p:cNvPicPr>
            <a:picLocks noChangeAspect="1"/>
          </p:cNvPicPr>
          <p:nvPr/>
        </p:nvPicPr>
        <p:blipFill>
          <a:blip r:embed="rId2"/>
          <a:stretch>
            <a:fillRect/>
          </a:stretch>
        </p:blipFill>
        <p:spPr>
          <a:xfrm>
            <a:off x="0" y="361179"/>
            <a:ext cx="12192000" cy="3815228"/>
          </a:xfrm>
          <a:prstGeom prst="rect">
            <a:avLst/>
          </a:prstGeom>
        </p:spPr>
      </p:pic>
      <p:sp>
        <p:nvSpPr>
          <p:cNvPr id="4" name="TextBox 3">
            <a:extLst>
              <a:ext uri="{FF2B5EF4-FFF2-40B4-BE49-F238E27FC236}">
                <a16:creationId xmlns:a16="http://schemas.microsoft.com/office/drawing/2014/main" id="{34EEFF32-B1D9-3936-9F0C-315942337255}"/>
              </a:ext>
            </a:extLst>
          </p:cNvPr>
          <p:cNvSpPr txBox="1"/>
          <p:nvPr/>
        </p:nvSpPr>
        <p:spPr>
          <a:xfrm>
            <a:off x="1789471" y="4660490"/>
            <a:ext cx="5955220" cy="369332"/>
          </a:xfrm>
          <a:prstGeom prst="rect">
            <a:avLst/>
          </a:prstGeom>
          <a:noFill/>
        </p:spPr>
        <p:txBody>
          <a:bodyPr wrap="none" rtlCol="0">
            <a:spAutoFit/>
          </a:bodyPr>
          <a:lstStyle/>
          <a:p>
            <a:r>
              <a:rPr lang="en-IN" dirty="0"/>
              <a:t>You can use this </a:t>
            </a:r>
            <a:r>
              <a:rPr lang="en-IN" dirty="0" err="1"/>
              <a:t>metastore</a:t>
            </a:r>
            <a:r>
              <a:rPr lang="en-IN" dirty="0"/>
              <a:t> or delete this and create new one </a:t>
            </a:r>
          </a:p>
        </p:txBody>
      </p:sp>
    </p:spTree>
    <p:extLst>
      <p:ext uri="{BB962C8B-B14F-4D97-AF65-F5344CB8AC3E}">
        <p14:creationId xmlns:p14="http://schemas.microsoft.com/office/powerpoint/2010/main" val="12873387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EFFD53D-B3A3-18AF-F931-D1A41B25E6A7}"/>
              </a:ext>
            </a:extLst>
          </p:cNvPr>
          <p:cNvPicPr>
            <a:picLocks noChangeAspect="1"/>
          </p:cNvPicPr>
          <p:nvPr/>
        </p:nvPicPr>
        <p:blipFill>
          <a:blip r:embed="rId2"/>
          <a:stretch>
            <a:fillRect/>
          </a:stretch>
        </p:blipFill>
        <p:spPr>
          <a:xfrm>
            <a:off x="582452" y="837975"/>
            <a:ext cx="11027096" cy="5182049"/>
          </a:xfrm>
          <a:prstGeom prst="rect">
            <a:avLst/>
          </a:prstGeom>
        </p:spPr>
      </p:pic>
    </p:spTree>
    <p:extLst>
      <p:ext uri="{BB962C8B-B14F-4D97-AF65-F5344CB8AC3E}">
        <p14:creationId xmlns:p14="http://schemas.microsoft.com/office/powerpoint/2010/main" val="16022744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7C2F175-6D95-A6ED-7985-7CCF7E13C32C}"/>
              </a:ext>
            </a:extLst>
          </p:cNvPr>
          <p:cNvPicPr>
            <a:picLocks noChangeAspect="1"/>
          </p:cNvPicPr>
          <p:nvPr/>
        </p:nvPicPr>
        <p:blipFill>
          <a:blip r:embed="rId2"/>
          <a:stretch>
            <a:fillRect/>
          </a:stretch>
        </p:blipFill>
        <p:spPr>
          <a:xfrm>
            <a:off x="667238" y="0"/>
            <a:ext cx="8596105" cy="6530906"/>
          </a:xfrm>
          <a:prstGeom prst="rect">
            <a:avLst/>
          </a:prstGeom>
        </p:spPr>
      </p:pic>
    </p:spTree>
    <p:extLst>
      <p:ext uri="{BB962C8B-B14F-4D97-AF65-F5344CB8AC3E}">
        <p14:creationId xmlns:p14="http://schemas.microsoft.com/office/powerpoint/2010/main" val="11131907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49B671C-442C-5A91-C251-8BB6682800D8}"/>
              </a:ext>
            </a:extLst>
          </p:cNvPr>
          <p:cNvPicPr>
            <a:picLocks noChangeAspect="1"/>
          </p:cNvPicPr>
          <p:nvPr/>
        </p:nvPicPr>
        <p:blipFill>
          <a:blip r:embed="rId2"/>
          <a:stretch>
            <a:fillRect/>
          </a:stretch>
        </p:blipFill>
        <p:spPr>
          <a:xfrm>
            <a:off x="359799" y="0"/>
            <a:ext cx="7087214" cy="6569009"/>
          </a:xfrm>
          <a:prstGeom prst="rect">
            <a:avLst/>
          </a:prstGeom>
        </p:spPr>
      </p:pic>
    </p:spTree>
    <p:extLst>
      <p:ext uri="{BB962C8B-B14F-4D97-AF65-F5344CB8AC3E}">
        <p14:creationId xmlns:p14="http://schemas.microsoft.com/office/powerpoint/2010/main" val="181166702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0897E55-1884-36BB-9D28-CCE07AF659B7}"/>
              </a:ext>
            </a:extLst>
          </p:cNvPr>
          <p:cNvPicPr>
            <a:picLocks noChangeAspect="1"/>
          </p:cNvPicPr>
          <p:nvPr/>
        </p:nvPicPr>
        <p:blipFill>
          <a:blip r:embed="rId2"/>
          <a:stretch>
            <a:fillRect/>
          </a:stretch>
        </p:blipFill>
        <p:spPr>
          <a:xfrm>
            <a:off x="347383" y="94961"/>
            <a:ext cx="9983065" cy="6668078"/>
          </a:xfrm>
          <a:prstGeom prst="rect">
            <a:avLst/>
          </a:prstGeom>
        </p:spPr>
      </p:pic>
    </p:spTree>
    <p:extLst>
      <p:ext uri="{BB962C8B-B14F-4D97-AF65-F5344CB8AC3E}">
        <p14:creationId xmlns:p14="http://schemas.microsoft.com/office/powerpoint/2010/main" val="6128725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2D57AD7-0610-A69D-B57E-ADC1BF4DF0C0}"/>
              </a:ext>
            </a:extLst>
          </p:cNvPr>
          <p:cNvPicPr>
            <a:picLocks noChangeAspect="1"/>
          </p:cNvPicPr>
          <p:nvPr/>
        </p:nvPicPr>
        <p:blipFill>
          <a:blip r:embed="rId2"/>
          <a:stretch>
            <a:fillRect/>
          </a:stretch>
        </p:blipFill>
        <p:spPr>
          <a:xfrm>
            <a:off x="0" y="108294"/>
            <a:ext cx="12192000" cy="6641412"/>
          </a:xfrm>
          <a:prstGeom prst="rect">
            <a:avLst/>
          </a:prstGeom>
        </p:spPr>
      </p:pic>
      <p:sp>
        <p:nvSpPr>
          <p:cNvPr id="4" name="TextBox 3">
            <a:extLst>
              <a:ext uri="{FF2B5EF4-FFF2-40B4-BE49-F238E27FC236}">
                <a16:creationId xmlns:a16="http://schemas.microsoft.com/office/drawing/2014/main" id="{152F4BB9-D201-D6F6-1833-FF31DEC564E0}"/>
              </a:ext>
            </a:extLst>
          </p:cNvPr>
          <p:cNvSpPr txBox="1"/>
          <p:nvPr/>
        </p:nvSpPr>
        <p:spPr>
          <a:xfrm>
            <a:off x="4837472" y="4660490"/>
            <a:ext cx="4798142" cy="646331"/>
          </a:xfrm>
          <a:prstGeom prst="rect">
            <a:avLst/>
          </a:prstGeom>
          <a:noFill/>
        </p:spPr>
        <p:txBody>
          <a:bodyPr wrap="square" rtlCol="0">
            <a:spAutoFit/>
          </a:bodyPr>
          <a:lstStyle/>
          <a:p>
            <a:r>
              <a:rPr lang="en-IN" dirty="0">
                <a:solidFill>
                  <a:srgbClr val="FF0000"/>
                </a:solidFill>
              </a:rPr>
              <a:t>You can select multiple workspaces which belongs to premium tier and same region </a:t>
            </a:r>
          </a:p>
        </p:txBody>
      </p:sp>
    </p:spTree>
    <p:extLst>
      <p:ext uri="{BB962C8B-B14F-4D97-AF65-F5344CB8AC3E}">
        <p14:creationId xmlns:p14="http://schemas.microsoft.com/office/powerpoint/2010/main" val="20993568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7363448-4862-70D8-911B-C0A363F60343}"/>
              </a:ext>
            </a:extLst>
          </p:cNvPr>
          <p:cNvPicPr>
            <a:picLocks noChangeAspect="1"/>
          </p:cNvPicPr>
          <p:nvPr/>
        </p:nvPicPr>
        <p:blipFill>
          <a:blip r:embed="rId2"/>
          <a:stretch>
            <a:fillRect/>
          </a:stretch>
        </p:blipFill>
        <p:spPr>
          <a:xfrm>
            <a:off x="252151" y="268663"/>
            <a:ext cx="9563929" cy="5730737"/>
          </a:xfrm>
          <a:prstGeom prst="rect">
            <a:avLst/>
          </a:prstGeom>
        </p:spPr>
      </p:pic>
    </p:spTree>
    <p:extLst>
      <p:ext uri="{BB962C8B-B14F-4D97-AF65-F5344CB8AC3E}">
        <p14:creationId xmlns:p14="http://schemas.microsoft.com/office/powerpoint/2010/main" val="2994322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FF575D53-75CA-511F-9E5E-7DBD65CCF113}"/>
              </a:ext>
            </a:extLst>
          </p:cNvPr>
          <p:cNvSpPr txBox="1"/>
          <p:nvPr/>
        </p:nvSpPr>
        <p:spPr>
          <a:xfrm>
            <a:off x="0" y="0"/>
            <a:ext cx="12192000" cy="707886"/>
          </a:xfrm>
          <a:prstGeom prst="rect">
            <a:avLst/>
          </a:prstGeom>
          <a:noFill/>
        </p:spPr>
        <p:txBody>
          <a:bodyPr wrap="square" rtlCol="0">
            <a:spAutoFit/>
          </a:bodyPr>
          <a:lstStyle/>
          <a:p>
            <a:pPr algn="ctr"/>
            <a:r>
              <a:rPr lang="en-US" sz="4000" b="1" dirty="0">
                <a:solidFill>
                  <a:schemeClr val="tx1">
                    <a:lumMod val="75000"/>
                    <a:lumOff val="25000"/>
                  </a:schemeClr>
                </a:solidFill>
              </a:rPr>
              <a:t>Key features of Unity Catalog</a:t>
            </a:r>
          </a:p>
        </p:txBody>
      </p:sp>
      <p:cxnSp>
        <p:nvCxnSpPr>
          <p:cNvPr id="8" name="Straight Connector 7">
            <a:extLst>
              <a:ext uri="{FF2B5EF4-FFF2-40B4-BE49-F238E27FC236}">
                <a16:creationId xmlns:a16="http://schemas.microsoft.com/office/drawing/2014/main" id="{91BE12AA-71EB-A173-120C-926F4303D981}"/>
              </a:ext>
            </a:extLst>
          </p:cNvPr>
          <p:cNvCxnSpPr>
            <a:cxnSpLocks/>
          </p:cNvCxnSpPr>
          <p:nvPr/>
        </p:nvCxnSpPr>
        <p:spPr>
          <a:xfrm>
            <a:off x="5032419" y="772281"/>
            <a:ext cx="2128235" cy="0"/>
          </a:xfrm>
          <a:prstGeom prst="line">
            <a:avLst/>
          </a:prstGeom>
          <a:ln w="31750">
            <a:solidFill>
              <a:srgbClr val="00B0F0"/>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95C39FD-5E3B-9F65-777A-31FDE0CFA677}"/>
              </a:ext>
            </a:extLst>
          </p:cNvPr>
          <p:cNvSpPr txBox="1"/>
          <p:nvPr/>
        </p:nvSpPr>
        <p:spPr>
          <a:xfrm>
            <a:off x="619431" y="1073350"/>
            <a:ext cx="10913807" cy="5016758"/>
          </a:xfrm>
          <a:prstGeom prst="rect">
            <a:avLst/>
          </a:prstGeom>
          <a:noFill/>
        </p:spPr>
        <p:txBody>
          <a:bodyPr wrap="square">
            <a:spAutoFit/>
          </a:bodyPr>
          <a:lstStyle/>
          <a:p>
            <a:pPr marL="342900" indent="-342900" algn="l">
              <a:buFont typeface="Wingdings" panose="05000000000000000000" pitchFamily="2" charset="2"/>
              <a:buChar char="ü"/>
            </a:pPr>
            <a:r>
              <a:rPr lang="en-US" sz="2000" b="1" i="0" dirty="0">
                <a:solidFill>
                  <a:srgbClr val="161616"/>
                </a:solidFill>
                <a:effectLst/>
                <a:latin typeface="Segoe UI" panose="020B0502040204020203" pitchFamily="34" charset="0"/>
              </a:rPr>
              <a:t>Define once, secure everywhere</a:t>
            </a:r>
            <a:r>
              <a:rPr lang="en-US" sz="2000" b="0" i="0" dirty="0">
                <a:solidFill>
                  <a:srgbClr val="161616"/>
                </a:solidFill>
                <a:effectLst/>
                <a:latin typeface="Segoe UI" panose="020B0502040204020203" pitchFamily="34" charset="0"/>
              </a:rPr>
              <a:t>: Unity Catalog offers a single place to administer data access policies that apply across all workspaces.</a:t>
            </a:r>
          </a:p>
          <a:p>
            <a:pPr marL="342900" indent="-342900" algn="l">
              <a:buFont typeface="Wingdings" panose="05000000000000000000" pitchFamily="2" charset="2"/>
              <a:buChar char="ü"/>
            </a:pPr>
            <a:endParaRPr lang="en-US" sz="2000" b="0" i="0" dirty="0">
              <a:solidFill>
                <a:srgbClr val="161616"/>
              </a:solidFill>
              <a:effectLst/>
              <a:latin typeface="Segoe UI" panose="020B0502040204020203" pitchFamily="34" charset="0"/>
            </a:endParaRPr>
          </a:p>
          <a:p>
            <a:pPr marL="342900" indent="-342900" algn="l">
              <a:buFont typeface="Wingdings" panose="05000000000000000000" pitchFamily="2" charset="2"/>
              <a:buChar char="ü"/>
            </a:pPr>
            <a:r>
              <a:rPr lang="en-US" sz="2000" b="1" i="0" dirty="0">
                <a:solidFill>
                  <a:srgbClr val="161616"/>
                </a:solidFill>
                <a:effectLst/>
                <a:latin typeface="Segoe UI" panose="020B0502040204020203" pitchFamily="34" charset="0"/>
              </a:rPr>
              <a:t>Standards-compliant security model</a:t>
            </a:r>
            <a:r>
              <a:rPr lang="en-US" sz="2000" b="0" i="0" dirty="0">
                <a:solidFill>
                  <a:srgbClr val="161616"/>
                </a:solidFill>
                <a:effectLst/>
                <a:latin typeface="Segoe UI" panose="020B0502040204020203" pitchFamily="34" charset="0"/>
              </a:rPr>
              <a:t>: Unity Catalog’s security model is based on standard ANSI SQL and allows administrators to grant permissions in their existing data lake using familiar syntax, at the level of catalogs, schemas (also called databases), tables, and views.</a:t>
            </a:r>
          </a:p>
          <a:p>
            <a:pPr marL="342900" indent="-342900" algn="l">
              <a:buFont typeface="Wingdings" panose="05000000000000000000" pitchFamily="2" charset="2"/>
              <a:buChar char="ü"/>
            </a:pPr>
            <a:endParaRPr lang="en-US" sz="2000" b="0" i="0" dirty="0">
              <a:solidFill>
                <a:srgbClr val="161616"/>
              </a:solidFill>
              <a:effectLst/>
              <a:latin typeface="Segoe UI" panose="020B0502040204020203" pitchFamily="34" charset="0"/>
            </a:endParaRPr>
          </a:p>
          <a:p>
            <a:pPr marL="342900" indent="-342900" algn="l">
              <a:buFont typeface="Wingdings" panose="05000000000000000000" pitchFamily="2" charset="2"/>
              <a:buChar char="ü"/>
            </a:pPr>
            <a:r>
              <a:rPr lang="en-US" sz="2000" b="1" i="0" dirty="0">
                <a:solidFill>
                  <a:srgbClr val="161616"/>
                </a:solidFill>
                <a:effectLst/>
                <a:latin typeface="Segoe UI" panose="020B0502040204020203" pitchFamily="34" charset="0"/>
              </a:rPr>
              <a:t>Built-in auditing and lineage</a:t>
            </a:r>
            <a:r>
              <a:rPr lang="en-US" sz="2000" b="0" i="0" dirty="0">
                <a:solidFill>
                  <a:srgbClr val="161616"/>
                </a:solidFill>
                <a:effectLst/>
                <a:latin typeface="Segoe UI" panose="020B0502040204020203" pitchFamily="34" charset="0"/>
              </a:rPr>
              <a:t>: Unity Catalog automatically captures user-level audit logs that record access to your data. Unity Catalog also captures lineage data that tracks how data assets are created and used across all languages.</a:t>
            </a:r>
          </a:p>
          <a:p>
            <a:pPr marL="342900" indent="-342900" algn="l">
              <a:buFont typeface="Wingdings" panose="05000000000000000000" pitchFamily="2" charset="2"/>
              <a:buChar char="ü"/>
            </a:pPr>
            <a:endParaRPr lang="en-US" sz="2000" b="0" i="0" dirty="0">
              <a:solidFill>
                <a:srgbClr val="161616"/>
              </a:solidFill>
              <a:effectLst/>
              <a:latin typeface="Segoe UI" panose="020B0502040204020203" pitchFamily="34" charset="0"/>
            </a:endParaRPr>
          </a:p>
          <a:p>
            <a:pPr marL="342900" indent="-342900" algn="l">
              <a:buFont typeface="Wingdings" panose="05000000000000000000" pitchFamily="2" charset="2"/>
              <a:buChar char="ü"/>
            </a:pPr>
            <a:r>
              <a:rPr lang="en-US" sz="2000" b="1" i="0" dirty="0">
                <a:solidFill>
                  <a:srgbClr val="161616"/>
                </a:solidFill>
                <a:effectLst/>
                <a:latin typeface="Segoe UI" panose="020B0502040204020203" pitchFamily="34" charset="0"/>
              </a:rPr>
              <a:t>Data discovery</a:t>
            </a:r>
            <a:r>
              <a:rPr lang="en-US" sz="2000" b="0" i="0" dirty="0">
                <a:solidFill>
                  <a:srgbClr val="161616"/>
                </a:solidFill>
                <a:effectLst/>
                <a:latin typeface="Segoe UI" panose="020B0502040204020203" pitchFamily="34" charset="0"/>
              </a:rPr>
              <a:t>: Unity Catalog lets you tag and document data assets, and provides a search interface to help data consumers find data.</a:t>
            </a:r>
          </a:p>
          <a:p>
            <a:pPr marL="342900" indent="-342900" algn="l">
              <a:buFont typeface="Wingdings" panose="05000000000000000000" pitchFamily="2" charset="2"/>
              <a:buChar char="ü"/>
            </a:pPr>
            <a:endParaRPr lang="en-US" sz="2000" b="0" i="0" dirty="0">
              <a:solidFill>
                <a:srgbClr val="161616"/>
              </a:solidFill>
              <a:effectLst/>
              <a:latin typeface="Segoe UI" panose="020B0502040204020203" pitchFamily="34" charset="0"/>
            </a:endParaRPr>
          </a:p>
          <a:p>
            <a:pPr marL="342900" indent="-342900" algn="l">
              <a:buFont typeface="Wingdings" panose="05000000000000000000" pitchFamily="2" charset="2"/>
              <a:buChar char="ü"/>
            </a:pPr>
            <a:r>
              <a:rPr lang="en-US" sz="2000" b="1" i="0" dirty="0">
                <a:solidFill>
                  <a:srgbClr val="161616"/>
                </a:solidFill>
                <a:effectLst/>
                <a:latin typeface="Segoe UI" panose="020B0502040204020203" pitchFamily="34" charset="0"/>
              </a:rPr>
              <a:t>System tables (Public Preview)</a:t>
            </a:r>
            <a:r>
              <a:rPr lang="en-US" sz="2000" b="0" i="0" dirty="0">
                <a:solidFill>
                  <a:srgbClr val="161616"/>
                </a:solidFill>
                <a:effectLst/>
                <a:latin typeface="Segoe UI" panose="020B0502040204020203" pitchFamily="34" charset="0"/>
              </a:rPr>
              <a:t>: Unity Catalog lets you easily access and query your account’s operational data, including audit logs, billable usage, and lineage.</a:t>
            </a:r>
          </a:p>
        </p:txBody>
      </p:sp>
    </p:spTree>
    <p:extLst>
      <p:ext uri="{BB962C8B-B14F-4D97-AF65-F5344CB8AC3E}">
        <p14:creationId xmlns:p14="http://schemas.microsoft.com/office/powerpoint/2010/main" val="370228692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D915E37-60A8-4F22-EBC4-B44AD93D74CB}"/>
              </a:ext>
            </a:extLst>
          </p:cNvPr>
          <p:cNvPicPr>
            <a:picLocks noChangeAspect="1"/>
          </p:cNvPicPr>
          <p:nvPr/>
        </p:nvPicPr>
        <p:blipFill>
          <a:blip r:embed="rId2"/>
          <a:stretch>
            <a:fillRect/>
          </a:stretch>
        </p:blipFill>
        <p:spPr>
          <a:xfrm>
            <a:off x="1416914" y="380736"/>
            <a:ext cx="9358171" cy="6096528"/>
          </a:xfrm>
          <a:prstGeom prst="rect">
            <a:avLst/>
          </a:prstGeom>
        </p:spPr>
      </p:pic>
    </p:spTree>
    <p:extLst>
      <p:ext uri="{BB962C8B-B14F-4D97-AF65-F5344CB8AC3E}">
        <p14:creationId xmlns:p14="http://schemas.microsoft.com/office/powerpoint/2010/main" val="42316571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01E9946-4A56-ECF9-9CDE-12B6FE8A3D3F}"/>
              </a:ext>
            </a:extLst>
          </p:cNvPr>
          <p:cNvPicPr>
            <a:picLocks noChangeAspect="1"/>
          </p:cNvPicPr>
          <p:nvPr/>
        </p:nvPicPr>
        <p:blipFill>
          <a:blip r:embed="rId2"/>
          <a:stretch>
            <a:fillRect/>
          </a:stretch>
        </p:blipFill>
        <p:spPr>
          <a:xfrm>
            <a:off x="327852" y="218277"/>
            <a:ext cx="9746825" cy="5654530"/>
          </a:xfrm>
          <a:prstGeom prst="rect">
            <a:avLst/>
          </a:prstGeom>
        </p:spPr>
      </p:pic>
    </p:spTree>
    <p:extLst>
      <p:ext uri="{BB962C8B-B14F-4D97-AF65-F5344CB8AC3E}">
        <p14:creationId xmlns:p14="http://schemas.microsoft.com/office/powerpoint/2010/main" val="289169884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57FA778-2C6B-93FC-ED3E-24604AAE6A6F}"/>
              </a:ext>
            </a:extLst>
          </p:cNvPr>
          <p:cNvPicPr>
            <a:picLocks noChangeAspect="1"/>
          </p:cNvPicPr>
          <p:nvPr/>
        </p:nvPicPr>
        <p:blipFill>
          <a:blip r:embed="rId2"/>
          <a:stretch>
            <a:fillRect/>
          </a:stretch>
        </p:blipFill>
        <p:spPr>
          <a:xfrm>
            <a:off x="440750" y="247374"/>
            <a:ext cx="10341236" cy="6363251"/>
          </a:xfrm>
          <a:prstGeom prst="rect">
            <a:avLst/>
          </a:prstGeom>
        </p:spPr>
      </p:pic>
      <p:sp>
        <p:nvSpPr>
          <p:cNvPr id="4" name="TextBox 3">
            <a:extLst>
              <a:ext uri="{FF2B5EF4-FFF2-40B4-BE49-F238E27FC236}">
                <a16:creationId xmlns:a16="http://schemas.microsoft.com/office/drawing/2014/main" id="{7C7B4369-3FAA-B168-6DE5-00A0402DD4B1}"/>
              </a:ext>
            </a:extLst>
          </p:cNvPr>
          <p:cNvSpPr txBox="1"/>
          <p:nvPr/>
        </p:nvSpPr>
        <p:spPr>
          <a:xfrm>
            <a:off x="6711696" y="4727448"/>
            <a:ext cx="3939348" cy="646331"/>
          </a:xfrm>
          <a:prstGeom prst="rect">
            <a:avLst/>
          </a:prstGeom>
          <a:noFill/>
        </p:spPr>
        <p:txBody>
          <a:bodyPr wrap="none" rtlCol="0">
            <a:spAutoFit/>
          </a:bodyPr>
          <a:lstStyle/>
          <a:p>
            <a:r>
              <a:rPr lang="en-IN" dirty="0"/>
              <a:t>Make your user admin of this </a:t>
            </a:r>
            <a:r>
              <a:rPr lang="en-IN" dirty="0" err="1"/>
              <a:t>metastore</a:t>
            </a:r>
            <a:endParaRPr lang="en-IN" dirty="0"/>
          </a:p>
          <a:p>
            <a:r>
              <a:rPr lang="en-IN" dirty="0"/>
              <a:t>Not </a:t>
            </a:r>
            <a:r>
              <a:rPr lang="en-IN" dirty="0" err="1"/>
              <a:t>EntraID</a:t>
            </a:r>
            <a:r>
              <a:rPr lang="en-IN" dirty="0"/>
              <a:t> user</a:t>
            </a:r>
          </a:p>
        </p:txBody>
      </p:sp>
    </p:spTree>
    <p:extLst>
      <p:ext uri="{BB962C8B-B14F-4D97-AF65-F5344CB8AC3E}">
        <p14:creationId xmlns:p14="http://schemas.microsoft.com/office/powerpoint/2010/main" val="210750880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61FD266-C3C4-D00B-FEC8-A176A50D8747}"/>
              </a:ext>
            </a:extLst>
          </p:cNvPr>
          <p:cNvPicPr>
            <a:picLocks noChangeAspect="1"/>
          </p:cNvPicPr>
          <p:nvPr/>
        </p:nvPicPr>
        <p:blipFill>
          <a:blip r:embed="rId2"/>
          <a:stretch>
            <a:fillRect/>
          </a:stretch>
        </p:blipFill>
        <p:spPr>
          <a:xfrm>
            <a:off x="411305" y="324780"/>
            <a:ext cx="6866215" cy="4084674"/>
          </a:xfrm>
          <a:prstGeom prst="rect">
            <a:avLst/>
          </a:prstGeom>
        </p:spPr>
      </p:pic>
    </p:spTree>
    <p:extLst>
      <p:ext uri="{BB962C8B-B14F-4D97-AF65-F5344CB8AC3E}">
        <p14:creationId xmlns:p14="http://schemas.microsoft.com/office/powerpoint/2010/main" val="107053448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542840F-7FC7-4D63-CA9E-C6EFA32B08BE}"/>
              </a:ext>
            </a:extLst>
          </p:cNvPr>
          <p:cNvPicPr>
            <a:picLocks noChangeAspect="1"/>
          </p:cNvPicPr>
          <p:nvPr/>
        </p:nvPicPr>
        <p:blipFill>
          <a:blip r:embed="rId2"/>
          <a:stretch>
            <a:fillRect/>
          </a:stretch>
        </p:blipFill>
        <p:spPr>
          <a:xfrm>
            <a:off x="254816" y="276737"/>
            <a:ext cx="10463167" cy="3787468"/>
          </a:xfrm>
          <a:prstGeom prst="rect">
            <a:avLst/>
          </a:prstGeom>
        </p:spPr>
      </p:pic>
    </p:spTree>
    <p:extLst>
      <p:ext uri="{BB962C8B-B14F-4D97-AF65-F5344CB8AC3E}">
        <p14:creationId xmlns:p14="http://schemas.microsoft.com/office/powerpoint/2010/main" val="38111348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E2AC095-865C-8C0D-BF37-A0B10560B381}"/>
              </a:ext>
            </a:extLst>
          </p:cNvPr>
          <p:cNvPicPr>
            <a:picLocks noChangeAspect="1"/>
          </p:cNvPicPr>
          <p:nvPr/>
        </p:nvPicPr>
        <p:blipFill>
          <a:blip r:embed="rId2"/>
          <a:stretch>
            <a:fillRect/>
          </a:stretch>
        </p:blipFill>
        <p:spPr>
          <a:xfrm>
            <a:off x="319138" y="274846"/>
            <a:ext cx="9449619" cy="4892464"/>
          </a:xfrm>
          <a:prstGeom prst="rect">
            <a:avLst/>
          </a:prstGeom>
        </p:spPr>
      </p:pic>
      <p:sp>
        <p:nvSpPr>
          <p:cNvPr id="4" name="TextBox 3">
            <a:extLst>
              <a:ext uri="{FF2B5EF4-FFF2-40B4-BE49-F238E27FC236}">
                <a16:creationId xmlns:a16="http://schemas.microsoft.com/office/drawing/2014/main" id="{19A66831-6BB4-36CB-6C55-7D021CE97A0B}"/>
              </a:ext>
            </a:extLst>
          </p:cNvPr>
          <p:cNvSpPr txBox="1"/>
          <p:nvPr/>
        </p:nvSpPr>
        <p:spPr>
          <a:xfrm>
            <a:off x="5014452" y="5643716"/>
            <a:ext cx="3057568" cy="369332"/>
          </a:xfrm>
          <a:prstGeom prst="rect">
            <a:avLst/>
          </a:prstGeom>
          <a:noFill/>
        </p:spPr>
        <p:txBody>
          <a:bodyPr wrap="none" rtlCol="0">
            <a:spAutoFit/>
          </a:bodyPr>
          <a:lstStyle/>
          <a:p>
            <a:r>
              <a:rPr lang="en-IN" dirty="0"/>
              <a:t>Confirm its showing </a:t>
            </a:r>
            <a:r>
              <a:rPr lang="en-IN" dirty="0" err="1"/>
              <a:t>metastore</a:t>
            </a:r>
            <a:endParaRPr lang="en-IN" dirty="0"/>
          </a:p>
        </p:txBody>
      </p:sp>
    </p:spTree>
    <p:extLst>
      <p:ext uri="{BB962C8B-B14F-4D97-AF65-F5344CB8AC3E}">
        <p14:creationId xmlns:p14="http://schemas.microsoft.com/office/powerpoint/2010/main" val="65587064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6519F75-D7C3-4C6B-53E3-4330C8E844E8}"/>
              </a:ext>
            </a:extLst>
          </p:cNvPr>
          <p:cNvSpPr txBox="1"/>
          <p:nvPr/>
        </p:nvSpPr>
        <p:spPr>
          <a:xfrm>
            <a:off x="1750141" y="993058"/>
            <a:ext cx="7384027" cy="3785652"/>
          </a:xfrm>
          <a:prstGeom prst="rect">
            <a:avLst/>
          </a:prstGeom>
          <a:noFill/>
        </p:spPr>
        <p:txBody>
          <a:bodyPr wrap="square" rtlCol="0">
            <a:spAutoFit/>
          </a:bodyPr>
          <a:lstStyle/>
          <a:p>
            <a:pPr algn="ctr"/>
            <a:r>
              <a:rPr lang="en-IN" sz="6000" dirty="0"/>
              <a:t>Congratulations you have successfully enable unity </a:t>
            </a:r>
            <a:r>
              <a:rPr lang="en-IN" sz="6000" dirty="0" err="1"/>
              <a:t>catalog</a:t>
            </a:r>
            <a:r>
              <a:rPr lang="en-IN" sz="6000" dirty="0"/>
              <a:t> for your workspace</a:t>
            </a:r>
          </a:p>
        </p:txBody>
      </p:sp>
    </p:spTree>
    <p:extLst>
      <p:ext uri="{BB962C8B-B14F-4D97-AF65-F5344CB8AC3E}">
        <p14:creationId xmlns:p14="http://schemas.microsoft.com/office/powerpoint/2010/main" val="128109706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1A24BFC-D59E-49FC-307B-09696B14F4D9}"/>
              </a:ext>
            </a:extLst>
          </p:cNvPr>
          <p:cNvPicPr>
            <a:picLocks noChangeAspect="1"/>
          </p:cNvPicPr>
          <p:nvPr/>
        </p:nvPicPr>
        <p:blipFill>
          <a:blip r:embed="rId2"/>
          <a:stretch>
            <a:fillRect/>
          </a:stretch>
        </p:blipFill>
        <p:spPr>
          <a:xfrm>
            <a:off x="2297101" y="163547"/>
            <a:ext cx="7597798" cy="6530906"/>
          </a:xfrm>
          <a:prstGeom prst="rect">
            <a:avLst/>
          </a:prstGeom>
        </p:spPr>
      </p:pic>
    </p:spTree>
    <p:extLst>
      <p:ext uri="{BB962C8B-B14F-4D97-AF65-F5344CB8AC3E}">
        <p14:creationId xmlns:p14="http://schemas.microsoft.com/office/powerpoint/2010/main" val="194226011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C2B004B-DCA5-A555-7885-3D03A58D7CA7}"/>
              </a:ext>
            </a:extLst>
          </p:cNvPr>
          <p:cNvPicPr>
            <a:picLocks noChangeAspect="1"/>
          </p:cNvPicPr>
          <p:nvPr/>
        </p:nvPicPr>
        <p:blipFill>
          <a:blip r:embed="rId2"/>
          <a:stretch>
            <a:fillRect/>
          </a:stretch>
        </p:blipFill>
        <p:spPr>
          <a:xfrm>
            <a:off x="114739" y="444472"/>
            <a:ext cx="9701101" cy="4435224"/>
          </a:xfrm>
          <a:prstGeom prst="rect">
            <a:avLst/>
          </a:prstGeom>
        </p:spPr>
      </p:pic>
    </p:spTree>
    <p:extLst>
      <p:ext uri="{BB962C8B-B14F-4D97-AF65-F5344CB8AC3E}">
        <p14:creationId xmlns:p14="http://schemas.microsoft.com/office/powerpoint/2010/main" val="394202950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0C5D1A-6FB1-0AFE-8D8C-1B2768DCDAFB}"/>
              </a:ext>
            </a:extLst>
          </p:cNvPr>
          <p:cNvPicPr>
            <a:picLocks noChangeAspect="1"/>
          </p:cNvPicPr>
          <p:nvPr/>
        </p:nvPicPr>
        <p:blipFill>
          <a:blip r:embed="rId2"/>
          <a:stretch>
            <a:fillRect/>
          </a:stretch>
        </p:blipFill>
        <p:spPr>
          <a:xfrm>
            <a:off x="341067" y="590623"/>
            <a:ext cx="10942201" cy="5289067"/>
          </a:xfrm>
          <a:prstGeom prst="rect">
            <a:avLst/>
          </a:prstGeom>
        </p:spPr>
      </p:pic>
    </p:spTree>
    <p:extLst>
      <p:ext uri="{BB962C8B-B14F-4D97-AF65-F5344CB8AC3E}">
        <p14:creationId xmlns:p14="http://schemas.microsoft.com/office/powerpoint/2010/main" val="19872793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FF575D53-75CA-511F-9E5E-7DBD65CCF113}"/>
              </a:ext>
            </a:extLst>
          </p:cNvPr>
          <p:cNvSpPr txBox="1"/>
          <p:nvPr/>
        </p:nvSpPr>
        <p:spPr>
          <a:xfrm>
            <a:off x="0" y="0"/>
            <a:ext cx="12192000" cy="707886"/>
          </a:xfrm>
          <a:prstGeom prst="rect">
            <a:avLst/>
          </a:prstGeom>
          <a:noFill/>
        </p:spPr>
        <p:txBody>
          <a:bodyPr wrap="square" rtlCol="0">
            <a:spAutoFit/>
          </a:bodyPr>
          <a:lstStyle/>
          <a:p>
            <a:pPr algn="ctr"/>
            <a:r>
              <a:rPr lang="en-US" sz="4000" b="1" dirty="0">
                <a:solidFill>
                  <a:schemeClr val="tx1">
                    <a:lumMod val="75000"/>
                    <a:lumOff val="25000"/>
                  </a:schemeClr>
                </a:solidFill>
              </a:rPr>
              <a:t>Administrative Roles in Unity Catalog</a:t>
            </a:r>
          </a:p>
        </p:txBody>
      </p:sp>
      <p:cxnSp>
        <p:nvCxnSpPr>
          <p:cNvPr id="8" name="Straight Connector 7">
            <a:extLst>
              <a:ext uri="{FF2B5EF4-FFF2-40B4-BE49-F238E27FC236}">
                <a16:creationId xmlns:a16="http://schemas.microsoft.com/office/drawing/2014/main" id="{91BE12AA-71EB-A173-120C-926F4303D981}"/>
              </a:ext>
            </a:extLst>
          </p:cNvPr>
          <p:cNvCxnSpPr>
            <a:cxnSpLocks/>
          </p:cNvCxnSpPr>
          <p:nvPr/>
        </p:nvCxnSpPr>
        <p:spPr>
          <a:xfrm>
            <a:off x="5032419" y="772281"/>
            <a:ext cx="2128235" cy="0"/>
          </a:xfrm>
          <a:prstGeom prst="line">
            <a:avLst/>
          </a:prstGeom>
          <a:ln w="31750">
            <a:solidFill>
              <a:srgbClr val="00B0F0"/>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95C39FD-5E3B-9F65-777A-31FDE0CFA677}"/>
              </a:ext>
            </a:extLst>
          </p:cNvPr>
          <p:cNvSpPr txBox="1"/>
          <p:nvPr/>
        </p:nvSpPr>
        <p:spPr>
          <a:xfrm>
            <a:off x="619431" y="1073350"/>
            <a:ext cx="10913807" cy="2554545"/>
          </a:xfrm>
          <a:prstGeom prst="rect">
            <a:avLst/>
          </a:prstGeom>
          <a:noFill/>
        </p:spPr>
        <p:txBody>
          <a:bodyPr wrap="square">
            <a:spAutoFit/>
          </a:bodyPr>
          <a:lstStyle/>
          <a:p>
            <a:pPr marL="342900" indent="-342900" algn="l">
              <a:buFont typeface="Wingdings" panose="05000000000000000000" pitchFamily="2" charset="2"/>
              <a:buChar char="ü"/>
            </a:pPr>
            <a:r>
              <a:rPr lang="en-US" sz="2000" b="1" i="0" dirty="0">
                <a:solidFill>
                  <a:srgbClr val="161616"/>
                </a:solidFill>
                <a:effectLst/>
                <a:latin typeface="Segoe UI" panose="020B0502040204020203" pitchFamily="34" charset="0"/>
              </a:rPr>
              <a:t>Account Admin</a:t>
            </a:r>
            <a:r>
              <a:rPr lang="en-US" sz="2000" b="0" i="0" dirty="0">
                <a:solidFill>
                  <a:srgbClr val="161616"/>
                </a:solidFill>
                <a:effectLst/>
                <a:latin typeface="Segoe UI" panose="020B0502040204020203" pitchFamily="34" charset="0"/>
              </a:rPr>
              <a:t>: Create and link </a:t>
            </a:r>
            <a:r>
              <a:rPr lang="en-US" sz="2000" b="0" i="0" dirty="0" err="1">
                <a:solidFill>
                  <a:srgbClr val="161616"/>
                </a:solidFill>
                <a:effectLst/>
                <a:latin typeface="Segoe UI" panose="020B0502040204020203" pitchFamily="34" charset="0"/>
              </a:rPr>
              <a:t>metastores</a:t>
            </a:r>
            <a:r>
              <a:rPr lang="en-US" sz="2000" b="0" i="0" dirty="0">
                <a:solidFill>
                  <a:srgbClr val="161616"/>
                </a:solidFill>
                <a:effectLst/>
                <a:latin typeface="Segoe UI" panose="020B0502040204020203" pitchFamily="34" charset="0"/>
              </a:rPr>
              <a:t> to workspaces, assign the </a:t>
            </a:r>
            <a:r>
              <a:rPr lang="en-US" sz="2000" b="0" i="0" dirty="0" err="1">
                <a:solidFill>
                  <a:srgbClr val="161616"/>
                </a:solidFill>
                <a:effectLst/>
                <a:latin typeface="Segoe UI" panose="020B0502040204020203" pitchFamily="34" charset="0"/>
              </a:rPr>
              <a:t>metastore</a:t>
            </a:r>
            <a:r>
              <a:rPr lang="en-US" sz="2000" b="0" i="0" dirty="0">
                <a:solidFill>
                  <a:srgbClr val="161616"/>
                </a:solidFill>
                <a:effectLst/>
                <a:latin typeface="Segoe UI" panose="020B0502040204020203" pitchFamily="34" charset="0"/>
              </a:rPr>
              <a:t> admin role, configure storage credentials, enable sharing etc.</a:t>
            </a:r>
          </a:p>
          <a:p>
            <a:pPr marL="342900" indent="-342900" algn="l">
              <a:buFont typeface="Wingdings" panose="05000000000000000000" pitchFamily="2" charset="2"/>
              <a:buChar char="ü"/>
            </a:pPr>
            <a:endParaRPr lang="en-US" sz="2000" b="0" i="0" dirty="0">
              <a:solidFill>
                <a:srgbClr val="161616"/>
              </a:solidFill>
              <a:effectLst/>
              <a:latin typeface="Segoe UI" panose="020B0502040204020203" pitchFamily="34" charset="0"/>
            </a:endParaRPr>
          </a:p>
          <a:p>
            <a:pPr marL="342900" indent="-342900" algn="l">
              <a:buFont typeface="Wingdings" panose="05000000000000000000" pitchFamily="2" charset="2"/>
              <a:buChar char="ü"/>
            </a:pPr>
            <a:r>
              <a:rPr lang="en-US" sz="2000" b="1" i="0" dirty="0" err="1">
                <a:solidFill>
                  <a:srgbClr val="161616"/>
                </a:solidFill>
                <a:effectLst/>
                <a:latin typeface="Segoe UI" panose="020B0502040204020203" pitchFamily="34" charset="0"/>
              </a:rPr>
              <a:t>Metastore</a:t>
            </a:r>
            <a:r>
              <a:rPr lang="en-US" sz="2000" b="1" i="0" dirty="0">
                <a:solidFill>
                  <a:srgbClr val="161616"/>
                </a:solidFill>
                <a:effectLst/>
                <a:latin typeface="Segoe UI" panose="020B0502040204020203" pitchFamily="34" charset="0"/>
              </a:rPr>
              <a:t> Admin</a:t>
            </a:r>
            <a:r>
              <a:rPr lang="en-US" sz="2000" b="0" i="0" dirty="0">
                <a:solidFill>
                  <a:srgbClr val="161616"/>
                </a:solidFill>
                <a:effectLst/>
                <a:latin typeface="Segoe UI" panose="020B0502040204020203" pitchFamily="34" charset="0"/>
              </a:rPr>
              <a:t>: Owner of the </a:t>
            </a:r>
            <a:r>
              <a:rPr lang="en-US" sz="2000" b="0" i="0" dirty="0" err="1">
                <a:solidFill>
                  <a:srgbClr val="161616"/>
                </a:solidFill>
                <a:effectLst/>
                <a:latin typeface="Segoe UI" panose="020B0502040204020203" pitchFamily="34" charset="0"/>
              </a:rPr>
              <a:t>metastore</a:t>
            </a:r>
            <a:r>
              <a:rPr lang="en-US" sz="2000" b="0" i="0" dirty="0">
                <a:solidFill>
                  <a:srgbClr val="161616"/>
                </a:solidFill>
                <a:effectLst/>
                <a:latin typeface="Segoe UI" panose="020B0502040204020203" pitchFamily="34" charset="0"/>
              </a:rPr>
              <a:t>. The only user who can grant privileges on the </a:t>
            </a:r>
            <a:r>
              <a:rPr lang="en-US" sz="2000" b="0" i="0" dirty="0" err="1">
                <a:solidFill>
                  <a:srgbClr val="161616"/>
                </a:solidFill>
                <a:effectLst/>
                <a:latin typeface="Segoe UI" panose="020B0502040204020203" pitchFamily="34" charset="0"/>
              </a:rPr>
              <a:t>metastore</a:t>
            </a:r>
            <a:r>
              <a:rPr lang="en-US" sz="2000" b="0" i="0" dirty="0">
                <a:solidFill>
                  <a:srgbClr val="161616"/>
                </a:solidFill>
                <a:effectLst/>
                <a:latin typeface="Segoe UI" panose="020B0502040204020203" pitchFamily="34" charset="0"/>
              </a:rPr>
              <a:t> itself.</a:t>
            </a:r>
          </a:p>
          <a:p>
            <a:pPr marL="342900" indent="-342900" algn="l">
              <a:buFont typeface="Wingdings" panose="05000000000000000000" pitchFamily="2" charset="2"/>
              <a:buChar char="ü"/>
            </a:pPr>
            <a:endParaRPr lang="en-US" sz="2000" b="0" i="0" dirty="0">
              <a:solidFill>
                <a:srgbClr val="161616"/>
              </a:solidFill>
              <a:effectLst/>
              <a:latin typeface="Segoe UI" panose="020B0502040204020203" pitchFamily="34" charset="0"/>
            </a:endParaRPr>
          </a:p>
          <a:p>
            <a:pPr marL="342900" indent="-342900" algn="l">
              <a:buFont typeface="Wingdings" panose="05000000000000000000" pitchFamily="2" charset="2"/>
              <a:buChar char="ü"/>
            </a:pPr>
            <a:r>
              <a:rPr lang="en-US" sz="2000" b="1" i="0" dirty="0">
                <a:solidFill>
                  <a:srgbClr val="161616"/>
                </a:solidFill>
                <a:effectLst/>
                <a:latin typeface="Segoe UI" panose="020B0502040204020203" pitchFamily="34" charset="0"/>
              </a:rPr>
              <a:t>Workspace Admin</a:t>
            </a:r>
            <a:r>
              <a:rPr lang="en-US" sz="2000" b="0" i="0" dirty="0">
                <a:solidFill>
                  <a:srgbClr val="161616"/>
                </a:solidFill>
                <a:effectLst/>
                <a:latin typeface="Segoe UI" panose="020B0502040204020203" pitchFamily="34" charset="0"/>
              </a:rPr>
              <a:t>: Can add users and groups to a workspace, delegate workspace admin roles, manage job ownership, and handle workspace objects.</a:t>
            </a:r>
          </a:p>
        </p:txBody>
      </p:sp>
    </p:spTree>
    <p:extLst>
      <p:ext uri="{BB962C8B-B14F-4D97-AF65-F5344CB8AC3E}">
        <p14:creationId xmlns:p14="http://schemas.microsoft.com/office/powerpoint/2010/main" val="120455032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D1CD7EE-D058-4C57-3DF3-DDAA1E5ED524}"/>
              </a:ext>
            </a:extLst>
          </p:cNvPr>
          <p:cNvSpPr txBox="1"/>
          <p:nvPr/>
        </p:nvSpPr>
        <p:spPr>
          <a:xfrm>
            <a:off x="1042219" y="629265"/>
            <a:ext cx="9409471" cy="4524315"/>
          </a:xfrm>
          <a:prstGeom prst="rect">
            <a:avLst/>
          </a:prstGeom>
          <a:noFill/>
        </p:spPr>
        <p:txBody>
          <a:bodyPr wrap="square" rtlCol="0">
            <a:spAutoFit/>
          </a:bodyPr>
          <a:lstStyle/>
          <a:p>
            <a:r>
              <a:rPr lang="en-IN" sz="3200" dirty="0"/>
              <a:t>If you want to connect this storage with your ADB with unity </a:t>
            </a:r>
            <a:r>
              <a:rPr lang="en-IN" sz="3200" dirty="0" err="1"/>
              <a:t>catalog</a:t>
            </a:r>
            <a:r>
              <a:rPr lang="en-IN" sz="3200" dirty="0"/>
              <a:t> enable then…</a:t>
            </a:r>
          </a:p>
          <a:p>
            <a:endParaRPr lang="en-IN" sz="3200" dirty="0"/>
          </a:p>
          <a:p>
            <a:r>
              <a:rPr lang="en-IN" sz="3200" dirty="0"/>
              <a:t>1 Create Access connector for ADB</a:t>
            </a:r>
          </a:p>
          <a:p>
            <a:r>
              <a:rPr lang="en-IN" sz="3200" dirty="0"/>
              <a:t>2 Grant Storage blob data contributor to Access connector for ADB on storage account</a:t>
            </a:r>
          </a:p>
          <a:p>
            <a:r>
              <a:rPr lang="en-IN" sz="3200" dirty="0"/>
              <a:t>3 Create storage Credentials </a:t>
            </a:r>
          </a:p>
          <a:p>
            <a:r>
              <a:rPr lang="en-IN" sz="3200" dirty="0"/>
              <a:t>4 Create External location</a:t>
            </a:r>
          </a:p>
          <a:p>
            <a:endParaRPr lang="en-IN" sz="3200" dirty="0"/>
          </a:p>
        </p:txBody>
      </p:sp>
    </p:spTree>
    <p:extLst>
      <p:ext uri="{BB962C8B-B14F-4D97-AF65-F5344CB8AC3E}">
        <p14:creationId xmlns:p14="http://schemas.microsoft.com/office/powerpoint/2010/main" val="138195184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C1BA4B9-3641-2829-547D-62EF72B07709}"/>
              </a:ext>
            </a:extLst>
          </p:cNvPr>
          <p:cNvPicPr>
            <a:picLocks noChangeAspect="1"/>
          </p:cNvPicPr>
          <p:nvPr/>
        </p:nvPicPr>
        <p:blipFill>
          <a:blip r:embed="rId2"/>
          <a:stretch>
            <a:fillRect/>
          </a:stretch>
        </p:blipFill>
        <p:spPr>
          <a:xfrm>
            <a:off x="1010967" y="88491"/>
            <a:ext cx="6492803" cy="6500423"/>
          </a:xfrm>
          <a:prstGeom prst="rect">
            <a:avLst/>
          </a:prstGeom>
        </p:spPr>
      </p:pic>
    </p:spTree>
    <p:extLst>
      <p:ext uri="{BB962C8B-B14F-4D97-AF65-F5344CB8AC3E}">
        <p14:creationId xmlns:p14="http://schemas.microsoft.com/office/powerpoint/2010/main" val="414934884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2342C7E-430B-7829-D6E1-A2C519AD93E5}"/>
              </a:ext>
            </a:extLst>
          </p:cNvPr>
          <p:cNvPicPr>
            <a:picLocks noChangeAspect="1"/>
          </p:cNvPicPr>
          <p:nvPr/>
        </p:nvPicPr>
        <p:blipFill>
          <a:blip r:embed="rId2"/>
          <a:stretch>
            <a:fillRect/>
          </a:stretch>
        </p:blipFill>
        <p:spPr>
          <a:xfrm>
            <a:off x="848853" y="467041"/>
            <a:ext cx="6561389" cy="5471634"/>
          </a:xfrm>
          <a:prstGeom prst="rect">
            <a:avLst/>
          </a:prstGeom>
        </p:spPr>
      </p:pic>
    </p:spTree>
    <p:extLst>
      <p:ext uri="{BB962C8B-B14F-4D97-AF65-F5344CB8AC3E}">
        <p14:creationId xmlns:p14="http://schemas.microsoft.com/office/powerpoint/2010/main" val="367663088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FF7AFD1-9C0A-F881-C1C5-8DB83B1CF1C0}"/>
              </a:ext>
            </a:extLst>
          </p:cNvPr>
          <p:cNvPicPr>
            <a:picLocks noChangeAspect="1"/>
          </p:cNvPicPr>
          <p:nvPr/>
        </p:nvPicPr>
        <p:blipFill>
          <a:blip r:embed="rId2"/>
          <a:stretch>
            <a:fillRect/>
          </a:stretch>
        </p:blipFill>
        <p:spPr>
          <a:xfrm>
            <a:off x="638780" y="353984"/>
            <a:ext cx="7315834" cy="5166808"/>
          </a:xfrm>
          <a:prstGeom prst="rect">
            <a:avLst/>
          </a:prstGeom>
        </p:spPr>
      </p:pic>
    </p:spTree>
    <p:extLst>
      <p:ext uri="{BB962C8B-B14F-4D97-AF65-F5344CB8AC3E}">
        <p14:creationId xmlns:p14="http://schemas.microsoft.com/office/powerpoint/2010/main" val="194245366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C568E88-388D-8C30-8CDB-15DB30F16FB3}"/>
              </a:ext>
            </a:extLst>
          </p:cNvPr>
          <p:cNvPicPr>
            <a:picLocks noChangeAspect="1"/>
          </p:cNvPicPr>
          <p:nvPr/>
        </p:nvPicPr>
        <p:blipFill>
          <a:blip r:embed="rId2"/>
          <a:stretch>
            <a:fillRect/>
          </a:stretch>
        </p:blipFill>
        <p:spPr>
          <a:xfrm>
            <a:off x="826018" y="205460"/>
            <a:ext cx="5997460" cy="6447079"/>
          </a:xfrm>
          <a:prstGeom prst="rect">
            <a:avLst/>
          </a:prstGeom>
        </p:spPr>
      </p:pic>
    </p:spTree>
    <p:extLst>
      <p:ext uri="{BB962C8B-B14F-4D97-AF65-F5344CB8AC3E}">
        <p14:creationId xmlns:p14="http://schemas.microsoft.com/office/powerpoint/2010/main" val="164317498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8C13844-5F6C-11DE-D5C2-7F6290A7F71B}"/>
              </a:ext>
            </a:extLst>
          </p:cNvPr>
          <p:cNvPicPr>
            <a:picLocks noChangeAspect="1"/>
          </p:cNvPicPr>
          <p:nvPr/>
        </p:nvPicPr>
        <p:blipFill>
          <a:blip r:embed="rId2"/>
          <a:stretch>
            <a:fillRect/>
          </a:stretch>
        </p:blipFill>
        <p:spPr>
          <a:xfrm>
            <a:off x="506245" y="293098"/>
            <a:ext cx="11179509" cy="6271803"/>
          </a:xfrm>
          <a:prstGeom prst="rect">
            <a:avLst/>
          </a:prstGeom>
        </p:spPr>
      </p:pic>
    </p:spTree>
    <p:extLst>
      <p:ext uri="{BB962C8B-B14F-4D97-AF65-F5344CB8AC3E}">
        <p14:creationId xmlns:p14="http://schemas.microsoft.com/office/powerpoint/2010/main" val="88616874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F09EEE4-845D-2DE4-D7CE-E5098D929B39}"/>
              </a:ext>
            </a:extLst>
          </p:cNvPr>
          <p:cNvPicPr>
            <a:picLocks noChangeAspect="1"/>
          </p:cNvPicPr>
          <p:nvPr/>
        </p:nvPicPr>
        <p:blipFill>
          <a:blip r:embed="rId2"/>
          <a:stretch>
            <a:fillRect/>
          </a:stretch>
        </p:blipFill>
        <p:spPr>
          <a:xfrm>
            <a:off x="510695" y="295842"/>
            <a:ext cx="10600339" cy="5342083"/>
          </a:xfrm>
          <a:prstGeom prst="rect">
            <a:avLst/>
          </a:prstGeom>
        </p:spPr>
      </p:pic>
    </p:spTree>
    <p:extLst>
      <p:ext uri="{BB962C8B-B14F-4D97-AF65-F5344CB8AC3E}">
        <p14:creationId xmlns:p14="http://schemas.microsoft.com/office/powerpoint/2010/main" val="280959249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1AB36A9-73C4-534B-7CF3-951344D99215}"/>
              </a:ext>
            </a:extLst>
          </p:cNvPr>
          <p:cNvPicPr>
            <a:picLocks noChangeAspect="1"/>
          </p:cNvPicPr>
          <p:nvPr/>
        </p:nvPicPr>
        <p:blipFill>
          <a:blip r:embed="rId2"/>
          <a:stretch>
            <a:fillRect/>
          </a:stretch>
        </p:blipFill>
        <p:spPr>
          <a:xfrm>
            <a:off x="864416" y="601735"/>
            <a:ext cx="10463167" cy="5654530"/>
          </a:xfrm>
          <a:prstGeom prst="rect">
            <a:avLst/>
          </a:prstGeom>
        </p:spPr>
      </p:pic>
    </p:spTree>
    <p:extLst>
      <p:ext uri="{BB962C8B-B14F-4D97-AF65-F5344CB8AC3E}">
        <p14:creationId xmlns:p14="http://schemas.microsoft.com/office/powerpoint/2010/main" val="352470527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F75F336-9849-4B4F-F109-8161A975EC94}"/>
              </a:ext>
            </a:extLst>
          </p:cNvPr>
          <p:cNvPicPr>
            <a:picLocks noChangeAspect="1"/>
          </p:cNvPicPr>
          <p:nvPr/>
        </p:nvPicPr>
        <p:blipFill>
          <a:blip r:embed="rId2"/>
          <a:stretch>
            <a:fillRect/>
          </a:stretch>
        </p:blipFill>
        <p:spPr>
          <a:xfrm>
            <a:off x="750372" y="301838"/>
            <a:ext cx="7407282" cy="5959356"/>
          </a:xfrm>
          <a:prstGeom prst="rect">
            <a:avLst/>
          </a:prstGeom>
        </p:spPr>
      </p:pic>
    </p:spTree>
    <p:extLst>
      <p:ext uri="{BB962C8B-B14F-4D97-AF65-F5344CB8AC3E}">
        <p14:creationId xmlns:p14="http://schemas.microsoft.com/office/powerpoint/2010/main" val="352037114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179083-D391-BAEE-5677-16039A43CA5D}"/>
              </a:ext>
            </a:extLst>
          </p:cNvPr>
          <p:cNvPicPr>
            <a:picLocks noChangeAspect="1"/>
          </p:cNvPicPr>
          <p:nvPr/>
        </p:nvPicPr>
        <p:blipFill>
          <a:blip r:embed="rId2"/>
          <a:stretch>
            <a:fillRect/>
          </a:stretch>
        </p:blipFill>
        <p:spPr>
          <a:xfrm>
            <a:off x="438351" y="162374"/>
            <a:ext cx="9525825" cy="5235394"/>
          </a:xfrm>
          <a:prstGeom prst="rect">
            <a:avLst/>
          </a:prstGeom>
        </p:spPr>
      </p:pic>
      <p:sp>
        <p:nvSpPr>
          <p:cNvPr id="4" name="TextBox 3">
            <a:extLst>
              <a:ext uri="{FF2B5EF4-FFF2-40B4-BE49-F238E27FC236}">
                <a16:creationId xmlns:a16="http://schemas.microsoft.com/office/drawing/2014/main" id="{BCF5BF8C-F48C-98B1-AB46-7761FED4440E}"/>
              </a:ext>
            </a:extLst>
          </p:cNvPr>
          <p:cNvSpPr txBox="1"/>
          <p:nvPr/>
        </p:nvSpPr>
        <p:spPr>
          <a:xfrm>
            <a:off x="2182761" y="5545394"/>
            <a:ext cx="6207340" cy="369332"/>
          </a:xfrm>
          <a:prstGeom prst="rect">
            <a:avLst/>
          </a:prstGeom>
          <a:noFill/>
        </p:spPr>
        <p:txBody>
          <a:bodyPr wrap="none" rtlCol="0">
            <a:spAutoFit/>
          </a:bodyPr>
          <a:lstStyle/>
          <a:p>
            <a:r>
              <a:rPr lang="en-IN" dirty="0"/>
              <a:t>If you want to Grant permissions you can do it by clicking on this</a:t>
            </a:r>
          </a:p>
        </p:txBody>
      </p:sp>
    </p:spTree>
    <p:extLst>
      <p:ext uri="{BB962C8B-B14F-4D97-AF65-F5344CB8AC3E}">
        <p14:creationId xmlns:p14="http://schemas.microsoft.com/office/powerpoint/2010/main" val="36883131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FF575D53-75CA-511F-9E5E-7DBD65CCF113}"/>
              </a:ext>
            </a:extLst>
          </p:cNvPr>
          <p:cNvSpPr txBox="1"/>
          <p:nvPr/>
        </p:nvSpPr>
        <p:spPr>
          <a:xfrm>
            <a:off x="0" y="0"/>
            <a:ext cx="12192000" cy="707886"/>
          </a:xfrm>
          <a:prstGeom prst="rect">
            <a:avLst/>
          </a:prstGeom>
          <a:noFill/>
        </p:spPr>
        <p:txBody>
          <a:bodyPr wrap="square" rtlCol="0">
            <a:spAutoFit/>
          </a:bodyPr>
          <a:lstStyle/>
          <a:p>
            <a:pPr algn="ctr"/>
            <a:r>
              <a:rPr lang="en-US" sz="4000" b="1" dirty="0">
                <a:solidFill>
                  <a:schemeClr val="tx1">
                    <a:lumMod val="75000"/>
                    <a:lumOff val="25000"/>
                  </a:schemeClr>
                </a:solidFill>
              </a:rPr>
              <a:t>Unity Catalog Object Model</a:t>
            </a:r>
          </a:p>
        </p:txBody>
      </p:sp>
      <p:cxnSp>
        <p:nvCxnSpPr>
          <p:cNvPr id="8" name="Straight Connector 7">
            <a:extLst>
              <a:ext uri="{FF2B5EF4-FFF2-40B4-BE49-F238E27FC236}">
                <a16:creationId xmlns:a16="http://schemas.microsoft.com/office/drawing/2014/main" id="{91BE12AA-71EB-A173-120C-926F4303D981}"/>
              </a:ext>
            </a:extLst>
          </p:cNvPr>
          <p:cNvCxnSpPr>
            <a:cxnSpLocks/>
          </p:cNvCxnSpPr>
          <p:nvPr/>
        </p:nvCxnSpPr>
        <p:spPr>
          <a:xfrm>
            <a:off x="5032419" y="772281"/>
            <a:ext cx="2128235" cy="0"/>
          </a:xfrm>
          <a:prstGeom prst="line">
            <a:avLst/>
          </a:prstGeom>
          <a:ln w="31750">
            <a:solidFill>
              <a:srgbClr val="00B0F0"/>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43F5A507-EAD0-7A30-3D8A-1FBC28023F6B}"/>
              </a:ext>
            </a:extLst>
          </p:cNvPr>
          <p:cNvPicPr>
            <a:picLocks noChangeAspect="1"/>
          </p:cNvPicPr>
          <p:nvPr/>
        </p:nvPicPr>
        <p:blipFill>
          <a:blip r:embed="rId2"/>
          <a:stretch>
            <a:fillRect/>
          </a:stretch>
        </p:blipFill>
        <p:spPr>
          <a:xfrm>
            <a:off x="929111" y="1128624"/>
            <a:ext cx="10550118" cy="4377438"/>
          </a:xfrm>
          <a:prstGeom prst="rect">
            <a:avLst/>
          </a:prstGeom>
        </p:spPr>
      </p:pic>
    </p:spTree>
    <p:extLst>
      <p:ext uri="{BB962C8B-B14F-4D97-AF65-F5344CB8AC3E}">
        <p14:creationId xmlns:p14="http://schemas.microsoft.com/office/powerpoint/2010/main" val="43432696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0004E05-83A1-9DF8-B534-CE4F7E1A95EE}"/>
              </a:ext>
            </a:extLst>
          </p:cNvPr>
          <p:cNvPicPr>
            <a:picLocks noChangeAspect="1"/>
          </p:cNvPicPr>
          <p:nvPr/>
        </p:nvPicPr>
        <p:blipFill>
          <a:blip r:embed="rId2"/>
          <a:stretch>
            <a:fillRect/>
          </a:stretch>
        </p:blipFill>
        <p:spPr>
          <a:xfrm>
            <a:off x="940916" y="224086"/>
            <a:ext cx="9228620" cy="4915326"/>
          </a:xfrm>
          <a:prstGeom prst="rect">
            <a:avLst/>
          </a:prstGeom>
        </p:spPr>
      </p:pic>
      <p:sp>
        <p:nvSpPr>
          <p:cNvPr id="4" name="TextBox 3">
            <a:extLst>
              <a:ext uri="{FF2B5EF4-FFF2-40B4-BE49-F238E27FC236}">
                <a16:creationId xmlns:a16="http://schemas.microsoft.com/office/drawing/2014/main" id="{99DD201F-6688-B3C3-BEDA-D38F0ABCD14F}"/>
              </a:ext>
            </a:extLst>
          </p:cNvPr>
          <p:cNvSpPr txBox="1"/>
          <p:nvPr/>
        </p:nvSpPr>
        <p:spPr>
          <a:xfrm>
            <a:off x="2182761" y="5545394"/>
            <a:ext cx="4108241" cy="369332"/>
          </a:xfrm>
          <a:prstGeom prst="rect">
            <a:avLst/>
          </a:prstGeom>
          <a:noFill/>
        </p:spPr>
        <p:txBody>
          <a:bodyPr wrap="none" rtlCol="0">
            <a:spAutoFit/>
          </a:bodyPr>
          <a:lstStyle/>
          <a:p>
            <a:r>
              <a:rPr lang="en-IN" dirty="0"/>
              <a:t>As of now we want to select All privileges </a:t>
            </a:r>
          </a:p>
        </p:txBody>
      </p:sp>
      <p:cxnSp>
        <p:nvCxnSpPr>
          <p:cNvPr id="6" name="Straight Connector 5">
            <a:extLst>
              <a:ext uri="{FF2B5EF4-FFF2-40B4-BE49-F238E27FC236}">
                <a16:creationId xmlns:a16="http://schemas.microsoft.com/office/drawing/2014/main" id="{090AF463-07B5-5972-6F38-2EB4A696C222}"/>
              </a:ext>
            </a:extLst>
          </p:cNvPr>
          <p:cNvCxnSpPr/>
          <p:nvPr/>
        </p:nvCxnSpPr>
        <p:spPr>
          <a:xfrm flipH="1">
            <a:off x="649224" y="3721608"/>
            <a:ext cx="1033272" cy="64008"/>
          </a:xfrm>
          <a:prstGeom prst="line">
            <a:avLst/>
          </a:prstGeom>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80999156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08A9A33-624D-E998-C5AF-B66F793CC19E}"/>
              </a:ext>
            </a:extLst>
          </p:cNvPr>
          <p:cNvPicPr>
            <a:picLocks noChangeAspect="1"/>
          </p:cNvPicPr>
          <p:nvPr/>
        </p:nvPicPr>
        <p:blipFill>
          <a:blip r:embed="rId2"/>
          <a:stretch>
            <a:fillRect/>
          </a:stretch>
        </p:blipFill>
        <p:spPr>
          <a:xfrm>
            <a:off x="0" y="1401767"/>
            <a:ext cx="12192000" cy="4054465"/>
          </a:xfrm>
          <a:prstGeom prst="rect">
            <a:avLst/>
          </a:prstGeom>
        </p:spPr>
      </p:pic>
    </p:spTree>
    <p:extLst>
      <p:ext uri="{BB962C8B-B14F-4D97-AF65-F5344CB8AC3E}">
        <p14:creationId xmlns:p14="http://schemas.microsoft.com/office/powerpoint/2010/main" val="375593774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62852F-D711-A6C5-5395-DA4D6446E36B}"/>
              </a:ext>
            </a:extLst>
          </p:cNvPr>
          <p:cNvPicPr>
            <a:picLocks noChangeAspect="1"/>
          </p:cNvPicPr>
          <p:nvPr/>
        </p:nvPicPr>
        <p:blipFill>
          <a:blip r:embed="rId2"/>
          <a:stretch>
            <a:fillRect/>
          </a:stretch>
        </p:blipFill>
        <p:spPr>
          <a:xfrm>
            <a:off x="1556590" y="331201"/>
            <a:ext cx="8016935" cy="6195597"/>
          </a:xfrm>
          <a:prstGeom prst="rect">
            <a:avLst/>
          </a:prstGeom>
        </p:spPr>
      </p:pic>
      <p:pic>
        <p:nvPicPr>
          <p:cNvPr id="5" name="Picture 4">
            <a:extLst>
              <a:ext uri="{FF2B5EF4-FFF2-40B4-BE49-F238E27FC236}">
                <a16:creationId xmlns:a16="http://schemas.microsoft.com/office/drawing/2014/main" id="{2C8FCE5C-2860-2628-93DC-91A0FF9C3868}"/>
              </a:ext>
            </a:extLst>
          </p:cNvPr>
          <p:cNvPicPr>
            <a:picLocks noChangeAspect="1"/>
          </p:cNvPicPr>
          <p:nvPr/>
        </p:nvPicPr>
        <p:blipFill>
          <a:blip r:embed="rId3"/>
          <a:stretch>
            <a:fillRect/>
          </a:stretch>
        </p:blipFill>
        <p:spPr>
          <a:xfrm>
            <a:off x="1674578" y="331201"/>
            <a:ext cx="8016935" cy="6195597"/>
          </a:xfrm>
          <a:prstGeom prst="rect">
            <a:avLst/>
          </a:prstGeom>
        </p:spPr>
      </p:pic>
    </p:spTree>
    <p:extLst>
      <p:ext uri="{BB962C8B-B14F-4D97-AF65-F5344CB8AC3E}">
        <p14:creationId xmlns:p14="http://schemas.microsoft.com/office/powerpoint/2010/main" val="371693001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BE1782B-03F5-4594-CD9C-BCDF895D8100}"/>
              </a:ext>
            </a:extLst>
          </p:cNvPr>
          <p:cNvPicPr>
            <a:picLocks noChangeAspect="1"/>
          </p:cNvPicPr>
          <p:nvPr/>
        </p:nvPicPr>
        <p:blipFill>
          <a:blip r:embed="rId2"/>
          <a:stretch>
            <a:fillRect/>
          </a:stretch>
        </p:blipFill>
        <p:spPr>
          <a:xfrm>
            <a:off x="1751287" y="550125"/>
            <a:ext cx="7252439" cy="5096531"/>
          </a:xfrm>
          <a:prstGeom prst="rect">
            <a:avLst/>
          </a:prstGeom>
        </p:spPr>
      </p:pic>
    </p:spTree>
    <p:extLst>
      <p:ext uri="{BB962C8B-B14F-4D97-AF65-F5344CB8AC3E}">
        <p14:creationId xmlns:p14="http://schemas.microsoft.com/office/powerpoint/2010/main" val="91144201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FAF241B-D66F-1720-846A-919BB7AA5FD1}"/>
              </a:ext>
            </a:extLst>
          </p:cNvPr>
          <p:cNvPicPr>
            <a:picLocks noChangeAspect="1"/>
          </p:cNvPicPr>
          <p:nvPr/>
        </p:nvPicPr>
        <p:blipFill>
          <a:blip r:embed="rId2"/>
          <a:stretch>
            <a:fillRect/>
          </a:stretch>
        </p:blipFill>
        <p:spPr>
          <a:xfrm>
            <a:off x="2906753" y="582683"/>
            <a:ext cx="6378493" cy="5692633"/>
          </a:xfrm>
          <a:prstGeom prst="rect">
            <a:avLst/>
          </a:prstGeom>
        </p:spPr>
      </p:pic>
    </p:spTree>
    <p:extLst>
      <p:ext uri="{BB962C8B-B14F-4D97-AF65-F5344CB8AC3E}">
        <p14:creationId xmlns:p14="http://schemas.microsoft.com/office/powerpoint/2010/main" val="413552042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7BBBD51-CC05-1C45-5FA3-F7719A02D262}"/>
              </a:ext>
            </a:extLst>
          </p:cNvPr>
          <p:cNvPicPr>
            <a:picLocks noChangeAspect="1"/>
          </p:cNvPicPr>
          <p:nvPr/>
        </p:nvPicPr>
        <p:blipFill>
          <a:blip r:embed="rId2"/>
          <a:stretch>
            <a:fillRect/>
          </a:stretch>
        </p:blipFill>
        <p:spPr>
          <a:xfrm>
            <a:off x="866494" y="388834"/>
            <a:ext cx="9811303" cy="4399475"/>
          </a:xfrm>
          <a:prstGeom prst="rect">
            <a:avLst/>
          </a:prstGeom>
        </p:spPr>
      </p:pic>
      <p:sp>
        <p:nvSpPr>
          <p:cNvPr id="4" name="TextBox 3">
            <a:extLst>
              <a:ext uri="{FF2B5EF4-FFF2-40B4-BE49-F238E27FC236}">
                <a16:creationId xmlns:a16="http://schemas.microsoft.com/office/drawing/2014/main" id="{9B540AE0-ADB0-2E7F-69AE-0CC3F7983CFF}"/>
              </a:ext>
            </a:extLst>
          </p:cNvPr>
          <p:cNvSpPr txBox="1"/>
          <p:nvPr/>
        </p:nvSpPr>
        <p:spPr>
          <a:xfrm>
            <a:off x="1975104" y="5047488"/>
            <a:ext cx="6399059" cy="369332"/>
          </a:xfrm>
          <a:prstGeom prst="rect">
            <a:avLst/>
          </a:prstGeom>
          <a:noFill/>
        </p:spPr>
        <p:txBody>
          <a:bodyPr wrap="none" rtlCol="0">
            <a:spAutoFit/>
          </a:bodyPr>
          <a:lstStyle/>
          <a:p>
            <a:r>
              <a:rPr lang="en-IN" dirty="0"/>
              <a:t>Is this issue is there then it means your meta-store admin is wrong</a:t>
            </a:r>
          </a:p>
        </p:txBody>
      </p:sp>
    </p:spTree>
    <p:extLst>
      <p:ext uri="{BB962C8B-B14F-4D97-AF65-F5344CB8AC3E}">
        <p14:creationId xmlns:p14="http://schemas.microsoft.com/office/powerpoint/2010/main" val="369207905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0E56B8D-F377-0E16-C9DB-6DE98669CE6D}"/>
              </a:ext>
            </a:extLst>
          </p:cNvPr>
          <p:cNvPicPr>
            <a:picLocks noChangeAspect="1"/>
          </p:cNvPicPr>
          <p:nvPr/>
        </p:nvPicPr>
        <p:blipFill>
          <a:blip r:embed="rId2"/>
          <a:stretch>
            <a:fillRect/>
          </a:stretch>
        </p:blipFill>
        <p:spPr>
          <a:xfrm>
            <a:off x="805047" y="274232"/>
            <a:ext cx="5772733" cy="5674739"/>
          </a:xfrm>
          <a:prstGeom prst="rect">
            <a:avLst/>
          </a:prstGeom>
        </p:spPr>
      </p:pic>
    </p:spTree>
    <p:extLst>
      <p:ext uri="{BB962C8B-B14F-4D97-AF65-F5344CB8AC3E}">
        <p14:creationId xmlns:p14="http://schemas.microsoft.com/office/powerpoint/2010/main" val="58512880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70FED75-BFD2-EE1E-FCE9-624D91310363}"/>
              </a:ext>
            </a:extLst>
          </p:cNvPr>
          <p:cNvPicPr>
            <a:picLocks noChangeAspect="1"/>
          </p:cNvPicPr>
          <p:nvPr/>
        </p:nvPicPr>
        <p:blipFill>
          <a:blip r:embed="rId2"/>
          <a:stretch>
            <a:fillRect/>
          </a:stretch>
        </p:blipFill>
        <p:spPr>
          <a:xfrm>
            <a:off x="360804" y="711114"/>
            <a:ext cx="10581116" cy="3870030"/>
          </a:xfrm>
          <a:prstGeom prst="rect">
            <a:avLst/>
          </a:prstGeom>
        </p:spPr>
      </p:pic>
      <p:pic>
        <p:nvPicPr>
          <p:cNvPr id="7" name="Picture 6">
            <a:extLst>
              <a:ext uri="{FF2B5EF4-FFF2-40B4-BE49-F238E27FC236}">
                <a16:creationId xmlns:a16="http://schemas.microsoft.com/office/drawing/2014/main" id="{4F6ECDC6-4DB4-58BC-C6A4-917CCAEBFF12}"/>
              </a:ext>
            </a:extLst>
          </p:cNvPr>
          <p:cNvPicPr>
            <a:picLocks noChangeAspect="1"/>
          </p:cNvPicPr>
          <p:nvPr/>
        </p:nvPicPr>
        <p:blipFill>
          <a:blip r:embed="rId3"/>
          <a:stretch>
            <a:fillRect/>
          </a:stretch>
        </p:blipFill>
        <p:spPr>
          <a:xfrm>
            <a:off x="296796" y="556881"/>
            <a:ext cx="11002807" cy="4024263"/>
          </a:xfrm>
          <a:prstGeom prst="rect">
            <a:avLst/>
          </a:prstGeom>
        </p:spPr>
      </p:pic>
    </p:spTree>
    <p:extLst>
      <p:ext uri="{BB962C8B-B14F-4D97-AF65-F5344CB8AC3E}">
        <p14:creationId xmlns:p14="http://schemas.microsoft.com/office/powerpoint/2010/main" val="49909833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6DC49E5-F3F6-3925-2D07-5F5E7DD03682}"/>
              </a:ext>
            </a:extLst>
          </p:cNvPr>
          <p:cNvPicPr>
            <a:picLocks noChangeAspect="1"/>
          </p:cNvPicPr>
          <p:nvPr/>
        </p:nvPicPr>
        <p:blipFill>
          <a:blip r:embed="rId2"/>
          <a:stretch>
            <a:fillRect/>
          </a:stretch>
        </p:blipFill>
        <p:spPr>
          <a:xfrm>
            <a:off x="156474" y="524100"/>
            <a:ext cx="11476715" cy="3596952"/>
          </a:xfrm>
          <a:prstGeom prst="rect">
            <a:avLst/>
          </a:prstGeom>
        </p:spPr>
      </p:pic>
    </p:spTree>
    <p:extLst>
      <p:ext uri="{BB962C8B-B14F-4D97-AF65-F5344CB8AC3E}">
        <p14:creationId xmlns:p14="http://schemas.microsoft.com/office/powerpoint/2010/main" val="410388840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9544F65-A966-84DF-03E9-2FC26DC926D4}"/>
              </a:ext>
            </a:extLst>
          </p:cNvPr>
          <p:cNvPicPr>
            <a:picLocks noChangeAspect="1"/>
          </p:cNvPicPr>
          <p:nvPr/>
        </p:nvPicPr>
        <p:blipFill>
          <a:blip r:embed="rId2"/>
          <a:stretch>
            <a:fillRect/>
          </a:stretch>
        </p:blipFill>
        <p:spPr>
          <a:xfrm>
            <a:off x="317725" y="412955"/>
            <a:ext cx="11226519" cy="3500284"/>
          </a:xfrm>
          <a:prstGeom prst="rect">
            <a:avLst/>
          </a:prstGeom>
        </p:spPr>
      </p:pic>
    </p:spTree>
    <p:extLst>
      <p:ext uri="{BB962C8B-B14F-4D97-AF65-F5344CB8AC3E}">
        <p14:creationId xmlns:p14="http://schemas.microsoft.com/office/powerpoint/2010/main" val="14973819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2B32230-1CA3-2CFE-A4C5-33319CAB000E}"/>
              </a:ext>
            </a:extLst>
          </p:cNvPr>
          <p:cNvSpPr txBox="1"/>
          <p:nvPr/>
        </p:nvSpPr>
        <p:spPr>
          <a:xfrm>
            <a:off x="0" y="0"/>
            <a:ext cx="12192000" cy="707886"/>
          </a:xfrm>
          <a:prstGeom prst="rect">
            <a:avLst/>
          </a:prstGeom>
          <a:noFill/>
        </p:spPr>
        <p:txBody>
          <a:bodyPr wrap="square" rtlCol="0">
            <a:spAutoFit/>
          </a:bodyPr>
          <a:lstStyle/>
          <a:p>
            <a:pPr algn="ctr"/>
            <a:r>
              <a:rPr lang="en-US" sz="4000" b="1" dirty="0">
                <a:solidFill>
                  <a:schemeClr val="tx1">
                    <a:lumMod val="75000"/>
                    <a:lumOff val="25000"/>
                  </a:schemeClr>
                </a:solidFill>
              </a:rPr>
              <a:t>Steps to </a:t>
            </a:r>
            <a:r>
              <a:rPr lang="en-US" sz="4000" b="1" dirty="0" err="1">
                <a:solidFill>
                  <a:schemeClr val="tx1">
                    <a:lumMod val="75000"/>
                    <a:lumOff val="25000"/>
                  </a:schemeClr>
                </a:solidFill>
              </a:rPr>
              <a:t>perfom</a:t>
            </a:r>
            <a:endParaRPr lang="en-US" sz="4000" b="1" dirty="0">
              <a:solidFill>
                <a:schemeClr val="tx1">
                  <a:lumMod val="75000"/>
                  <a:lumOff val="25000"/>
                </a:schemeClr>
              </a:solidFill>
            </a:endParaRPr>
          </a:p>
        </p:txBody>
      </p:sp>
      <p:cxnSp>
        <p:nvCxnSpPr>
          <p:cNvPr id="3" name="Straight Connector 2">
            <a:extLst>
              <a:ext uri="{FF2B5EF4-FFF2-40B4-BE49-F238E27FC236}">
                <a16:creationId xmlns:a16="http://schemas.microsoft.com/office/drawing/2014/main" id="{CF1B3065-59C0-A7BC-D969-4E003CC63FEF}"/>
              </a:ext>
            </a:extLst>
          </p:cNvPr>
          <p:cNvCxnSpPr>
            <a:cxnSpLocks/>
          </p:cNvCxnSpPr>
          <p:nvPr/>
        </p:nvCxnSpPr>
        <p:spPr>
          <a:xfrm>
            <a:off x="5032419" y="772281"/>
            <a:ext cx="2128235" cy="0"/>
          </a:xfrm>
          <a:prstGeom prst="line">
            <a:avLst/>
          </a:prstGeom>
          <a:ln w="31750">
            <a:solidFill>
              <a:srgbClr val="00B0F0"/>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1CA124F8-5D62-0FAD-ED5B-0627E2EC5BF5}"/>
              </a:ext>
            </a:extLst>
          </p:cNvPr>
          <p:cNvSpPr txBox="1"/>
          <p:nvPr/>
        </p:nvSpPr>
        <p:spPr>
          <a:xfrm>
            <a:off x="835742" y="1415844"/>
            <a:ext cx="9381992" cy="3913059"/>
          </a:xfrm>
          <a:prstGeom prst="rect">
            <a:avLst/>
          </a:prstGeom>
          <a:noFill/>
        </p:spPr>
        <p:txBody>
          <a:bodyPr wrap="none" rtlCol="0">
            <a:spAutoFit/>
          </a:bodyPr>
          <a:lstStyle/>
          <a:p>
            <a:pPr marL="342900" indent="-342900">
              <a:lnSpc>
                <a:spcPct val="150000"/>
              </a:lnSpc>
              <a:buFont typeface="+mj-lt"/>
              <a:buAutoNum type="arabicPeriod"/>
            </a:pPr>
            <a:r>
              <a:rPr lang="en-IN" sz="2400" dirty="0"/>
              <a:t>Create Premium Azure Databricks</a:t>
            </a:r>
          </a:p>
          <a:p>
            <a:pPr marL="342900" indent="-342900">
              <a:lnSpc>
                <a:spcPct val="150000"/>
              </a:lnSpc>
              <a:buFont typeface="+mj-lt"/>
              <a:buAutoNum type="arabicPeriod"/>
            </a:pPr>
            <a:r>
              <a:rPr lang="en-IN" sz="2400" dirty="0"/>
              <a:t>Create ADLS Gen2 storage account and container</a:t>
            </a:r>
          </a:p>
          <a:p>
            <a:pPr marL="342900" indent="-342900">
              <a:lnSpc>
                <a:spcPct val="150000"/>
              </a:lnSpc>
              <a:buFont typeface="+mj-lt"/>
              <a:buAutoNum type="arabicPeriod"/>
            </a:pPr>
            <a:r>
              <a:rPr lang="en-IN" sz="2400" dirty="0"/>
              <a:t>Create Access Connector for ADB</a:t>
            </a:r>
          </a:p>
          <a:p>
            <a:pPr marL="342900" indent="-342900">
              <a:lnSpc>
                <a:spcPct val="150000"/>
              </a:lnSpc>
              <a:buFont typeface="+mj-lt"/>
              <a:buAutoNum type="arabicPeriod"/>
            </a:pPr>
            <a:r>
              <a:rPr lang="en-IN" sz="2400" dirty="0"/>
              <a:t>Grant Storage blob data contributor to ADB on ADLS Gen2</a:t>
            </a:r>
          </a:p>
          <a:p>
            <a:pPr marL="342900" indent="-342900">
              <a:lnSpc>
                <a:spcPct val="150000"/>
              </a:lnSpc>
              <a:buFont typeface="+mj-lt"/>
              <a:buAutoNum type="arabicPeriod"/>
            </a:pPr>
            <a:r>
              <a:rPr lang="en-IN" sz="2400" dirty="0"/>
              <a:t>Enable Unity </a:t>
            </a:r>
            <a:r>
              <a:rPr lang="en-IN" sz="2400" dirty="0" err="1"/>
              <a:t>catalog</a:t>
            </a:r>
            <a:r>
              <a:rPr lang="en-IN" sz="2400" dirty="0"/>
              <a:t> by creating </a:t>
            </a:r>
            <a:r>
              <a:rPr lang="en-IN" sz="2400" dirty="0" err="1"/>
              <a:t>Metastore</a:t>
            </a:r>
            <a:r>
              <a:rPr lang="en-IN" sz="2400" dirty="0"/>
              <a:t> and assigning to workspace</a:t>
            </a:r>
          </a:p>
          <a:p>
            <a:pPr marL="342900" indent="-342900">
              <a:lnSpc>
                <a:spcPct val="150000"/>
              </a:lnSpc>
              <a:buFont typeface="+mj-lt"/>
              <a:buAutoNum type="arabicPeriod"/>
            </a:pPr>
            <a:endParaRPr lang="en-IN" sz="2400" dirty="0"/>
          </a:p>
          <a:p>
            <a:pPr>
              <a:lnSpc>
                <a:spcPct val="150000"/>
              </a:lnSpc>
            </a:pPr>
            <a:r>
              <a:rPr lang="en-IN" sz="2400" dirty="0"/>
              <a:t>Make sure you are a Global Admin and create all resources in same region</a:t>
            </a:r>
          </a:p>
        </p:txBody>
      </p:sp>
    </p:spTree>
    <p:extLst>
      <p:ext uri="{BB962C8B-B14F-4D97-AF65-F5344CB8AC3E}">
        <p14:creationId xmlns:p14="http://schemas.microsoft.com/office/powerpoint/2010/main" val="380544925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2399353-4D35-537F-20EC-460364A6BF22}"/>
              </a:ext>
            </a:extLst>
          </p:cNvPr>
          <p:cNvPicPr>
            <a:picLocks noChangeAspect="1"/>
          </p:cNvPicPr>
          <p:nvPr/>
        </p:nvPicPr>
        <p:blipFill>
          <a:blip r:embed="rId2"/>
          <a:stretch>
            <a:fillRect/>
          </a:stretch>
        </p:blipFill>
        <p:spPr>
          <a:xfrm>
            <a:off x="531531" y="314467"/>
            <a:ext cx="10993802" cy="4611494"/>
          </a:xfrm>
          <a:prstGeom prst="rect">
            <a:avLst/>
          </a:prstGeom>
        </p:spPr>
      </p:pic>
    </p:spTree>
    <p:extLst>
      <p:ext uri="{BB962C8B-B14F-4D97-AF65-F5344CB8AC3E}">
        <p14:creationId xmlns:p14="http://schemas.microsoft.com/office/powerpoint/2010/main" val="65923949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B75DB4E-0314-9C31-317C-C930D5C4EDC4}"/>
              </a:ext>
            </a:extLst>
          </p:cNvPr>
          <p:cNvSpPr txBox="1"/>
          <p:nvPr/>
        </p:nvSpPr>
        <p:spPr>
          <a:xfrm>
            <a:off x="1359543" y="550606"/>
            <a:ext cx="9472914" cy="769441"/>
          </a:xfrm>
          <a:prstGeom prst="rect">
            <a:avLst/>
          </a:prstGeom>
          <a:noFill/>
        </p:spPr>
        <p:txBody>
          <a:bodyPr wrap="none" rtlCol="0">
            <a:spAutoFit/>
          </a:bodyPr>
          <a:lstStyle/>
          <a:p>
            <a:r>
              <a:rPr lang="en-IN" sz="4400" dirty="0"/>
              <a:t>Now Let’s Explore </a:t>
            </a:r>
            <a:r>
              <a:rPr lang="en-IN" sz="4400" dirty="0" err="1"/>
              <a:t>Catalogs</a:t>
            </a:r>
            <a:r>
              <a:rPr lang="en-IN" sz="4400" dirty="0"/>
              <a:t> and Schemas</a:t>
            </a:r>
          </a:p>
        </p:txBody>
      </p:sp>
      <p:pic>
        <p:nvPicPr>
          <p:cNvPr id="3" name="Picture 2">
            <a:extLst>
              <a:ext uri="{FF2B5EF4-FFF2-40B4-BE49-F238E27FC236}">
                <a16:creationId xmlns:a16="http://schemas.microsoft.com/office/drawing/2014/main" id="{24E31F5D-B8AC-C48C-5C31-F1C386374F88}"/>
              </a:ext>
            </a:extLst>
          </p:cNvPr>
          <p:cNvPicPr>
            <a:picLocks noChangeAspect="1"/>
          </p:cNvPicPr>
          <p:nvPr/>
        </p:nvPicPr>
        <p:blipFill>
          <a:blip r:embed="rId2"/>
          <a:stretch>
            <a:fillRect/>
          </a:stretch>
        </p:blipFill>
        <p:spPr>
          <a:xfrm>
            <a:off x="909446" y="1502250"/>
            <a:ext cx="10550118" cy="4377438"/>
          </a:xfrm>
          <a:prstGeom prst="rect">
            <a:avLst/>
          </a:prstGeom>
        </p:spPr>
      </p:pic>
    </p:spTree>
    <p:extLst>
      <p:ext uri="{BB962C8B-B14F-4D97-AF65-F5344CB8AC3E}">
        <p14:creationId xmlns:p14="http://schemas.microsoft.com/office/powerpoint/2010/main" val="49808199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FCAE83E-1B09-5477-2938-2498316B7F0C}"/>
              </a:ext>
            </a:extLst>
          </p:cNvPr>
          <p:cNvPicPr>
            <a:picLocks noChangeAspect="1"/>
          </p:cNvPicPr>
          <p:nvPr/>
        </p:nvPicPr>
        <p:blipFill>
          <a:blip r:embed="rId3"/>
          <a:stretch>
            <a:fillRect/>
          </a:stretch>
        </p:blipFill>
        <p:spPr>
          <a:xfrm>
            <a:off x="428359" y="273006"/>
            <a:ext cx="9915176" cy="6266951"/>
          </a:xfrm>
          <a:prstGeom prst="rect">
            <a:avLst/>
          </a:prstGeom>
        </p:spPr>
      </p:pic>
    </p:spTree>
    <p:extLst>
      <p:ext uri="{BB962C8B-B14F-4D97-AF65-F5344CB8AC3E}">
        <p14:creationId xmlns:p14="http://schemas.microsoft.com/office/powerpoint/2010/main" val="191779818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23505E5-F998-FC7F-2A03-3297CBAB417A}"/>
              </a:ext>
            </a:extLst>
          </p:cNvPr>
          <p:cNvPicPr>
            <a:picLocks noChangeAspect="1"/>
          </p:cNvPicPr>
          <p:nvPr/>
        </p:nvPicPr>
        <p:blipFill>
          <a:blip r:embed="rId2"/>
          <a:stretch>
            <a:fillRect/>
          </a:stretch>
        </p:blipFill>
        <p:spPr>
          <a:xfrm>
            <a:off x="1007289" y="403890"/>
            <a:ext cx="7486145" cy="5937916"/>
          </a:xfrm>
          <a:prstGeom prst="rect">
            <a:avLst/>
          </a:prstGeom>
        </p:spPr>
      </p:pic>
    </p:spTree>
    <p:extLst>
      <p:ext uri="{BB962C8B-B14F-4D97-AF65-F5344CB8AC3E}">
        <p14:creationId xmlns:p14="http://schemas.microsoft.com/office/powerpoint/2010/main" val="281026587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C6A8D10-7500-0587-A106-444F1C456B6F}"/>
              </a:ext>
            </a:extLst>
          </p:cNvPr>
          <p:cNvPicPr>
            <a:picLocks noChangeAspect="1"/>
          </p:cNvPicPr>
          <p:nvPr/>
        </p:nvPicPr>
        <p:blipFill>
          <a:blip r:embed="rId2"/>
          <a:stretch>
            <a:fillRect/>
          </a:stretch>
        </p:blipFill>
        <p:spPr>
          <a:xfrm>
            <a:off x="747227" y="289100"/>
            <a:ext cx="7726513" cy="6101868"/>
          </a:xfrm>
          <a:prstGeom prst="rect">
            <a:avLst/>
          </a:prstGeom>
        </p:spPr>
      </p:pic>
    </p:spTree>
    <p:extLst>
      <p:ext uri="{BB962C8B-B14F-4D97-AF65-F5344CB8AC3E}">
        <p14:creationId xmlns:p14="http://schemas.microsoft.com/office/powerpoint/2010/main" val="283517941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5F75647-7E54-46B5-1E37-9DDBADB72CF5}"/>
              </a:ext>
            </a:extLst>
          </p:cNvPr>
          <p:cNvPicPr>
            <a:picLocks noChangeAspect="1"/>
          </p:cNvPicPr>
          <p:nvPr/>
        </p:nvPicPr>
        <p:blipFill>
          <a:blip r:embed="rId2"/>
          <a:stretch>
            <a:fillRect/>
          </a:stretch>
        </p:blipFill>
        <p:spPr>
          <a:xfrm>
            <a:off x="430039" y="1066595"/>
            <a:ext cx="11331922" cy="4724809"/>
          </a:xfrm>
          <a:prstGeom prst="rect">
            <a:avLst/>
          </a:prstGeom>
        </p:spPr>
      </p:pic>
    </p:spTree>
    <p:extLst>
      <p:ext uri="{BB962C8B-B14F-4D97-AF65-F5344CB8AC3E}">
        <p14:creationId xmlns:p14="http://schemas.microsoft.com/office/powerpoint/2010/main" val="99916607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984B11A-831F-DD9A-3147-1E997616695C}"/>
              </a:ext>
            </a:extLst>
          </p:cNvPr>
          <p:cNvPicPr>
            <a:picLocks noChangeAspect="1"/>
          </p:cNvPicPr>
          <p:nvPr/>
        </p:nvPicPr>
        <p:blipFill>
          <a:blip r:embed="rId2"/>
          <a:stretch>
            <a:fillRect/>
          </a:stretch>
        </p:blipFill>
        <p:spPr>
          <a:xfrm>
            <a:off x="391000" y="278442"/>
            <a:ext cx="4625741" cy="4138019"/>
          </a:xfrm>
          <a:prstGeom prst="rect">
            <a:avLst/>
          </a:prstGeom>
        </p:spPr>
      </p:pic>
      <p:pic>
        <p:nvPicPr>
          <p:cNvPr id="5" name="Picture 4">
            <a:extLst>
              <a:ext uri="{FF2B5EF4-FFF2-40B4-BE49-F238E27FC236}">
                <a16:creationId xmlns:a16="http://schemas.microsoft.com/office/drawing/2014/main" id="{ED8D2A53-F625-6C93-52E9-AAD6B50452D2}"/>
              </a:ext>
            </a:extLst>
          </p:cNvPr>
          <p:cNvPicPr>
            <a:picLocks noChangeAspect="1"/>
          </p:cNvPicPr>
          <p:nvPr/>
        </p:nvPicPr>
        <p:blipFill>
          <a:blip r:embed="rId3"/>
          <a:stretch>
            <a:fillRect/>
          </a:stretch>
        </p:blipFill>
        <p:spPr>
          <a:xfrm>
            <a:off x="390999" y="278441"/>
            <a:ext cx="4625741" cy="4138019"/>
          </a:xfrm>
          <a:prstGeom prst="rect">
            <a:avLst/>
          </a:prstGeom>
        </p:spPr>
      </p:pic>
    </p:spTree>
    <p:extLst>
      <p:ext uri="{BB962C8B-B14F-4D97-AF65-F5344CB8AC3E}">
        <p14:creationId xmlns:p14="http://schemas.microsoft.com/office/powerpoint/2010/main" val="120437937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3969844-FAF1-ADE8-6EAB-332E2A263C0F}"/>
              </a:ext>
            </a:extLst>
          </p:cNvPr>
          <p:cNvPicPr>
            <a:picLocks noChangeAspect="1"/>
          </p:cNvPicPr>
          <p:nvPr/>
        </p:nvPicPr>
        <p:blipFill>
          <a:blip r:embed="rId2"/>
          <a:stretch>
            <a:fillRect/>
          </a:stretch>
        </p:blipFill>
        <p:spPr>
          <a:xfrm>
            <a:off x="872542" y="420809"/>
            <a:ext cx="7300593" cy="3086367"/>
          </a:xfrm>
          <a:prstGeom prst="rect">
            <a:avLst/>
          </a:prstGeom>
        </p:spPr>
      </p:pic>
      <p:pic>
        <p:nvPicPr>
          <p:cNvPr id="5" name="Picture 4">
            <a:extLst>
              <a:ext uri="{FF2B5EF4-FFF2-40B4-BE49-F238E27FC236}">
                <a16:creationId xmlns:a16="http://schemas.microsoft.com/office/drawing/2014/main" id="{454259F6-F69B-278C-68D4-4E6D5ED8B42C}"/>
              </a:ext>
            </a:extLst>
          </p:cNvPr>
          <p:cNvPicPr>
            <a:picLocks noChangeAspect="1"/>
          </p:cNvPicPr>
          <p:nvPr/>
        </p:nvPicPr>
        <p:blipFill>
          <a:blip r:embed="rId3"/>
          <a:stretch>
            <a:fillRect/>
          </a:stretch>
        </p:blipFill>
        <p:spPr>
          <a:xfrm>
            <a:off x="4775020" y="2576051"/>
            <a:ext cx="5473626" cy="4083975"/>
          </a:xfrm>
          <a:prstGeom prst="rect">
            <a:avLst/>
          </a:prstGeom>
        </p:spPr>
      </p:pic>
    </p:spTree>
    <p:extLst>
      <p:ext uri="{BB962C8B-B14F-4D97-AF65-F5344CB8AC3E}">
        <p14:creationId xmlns:p14="http://schemas.microsoft.com/office/powerpoint/2010/main" val="187686940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88C463B-A7FE-FF1D-6C92-A2500E99FB68}"/>
              </a:ext>
            </a:extLst>
          </p:cNvPr>
          <p:cNvPicPr>
            <a:picLocks noChangeAspect="1"/>
          </p:cNvPicPr>
          <p:nvPr/>
        </p:nvPicPr>
        <p:blipFill>
          <a:blip r:embed="rId2"/>
          <a:stretch>
            <a:fillRect/>
          </a:stretch>
        </p:blipFill>
        <p:spPr>
          <a:xfrm>
            <a:off x="310770" y="179154"/>
            <a:ext cx="5862834" cy="4756639"/>
          </a:xfrm>
          <a:prstGeom prst="rect">
            <a:avLst/>
          </a:prstGeom>
        </p:spPr>
      </p:pic>
      <p:sp>
        <p:nvSpPr>
          <p:cNvPr id="4" name="TextBox 3">
            <a:extLst>
              <a:ext uri="{FF2B5EF4-FFF2-40B4-BE49-F238E27FC236}">
                <a16:creationId xmlns:a16="http://schemas.microsoft.com/office/drawing/2014/main" id="{901FA7D7-51D2-FA80-344C-E8E93BD97B9F}"/>
              </a:ext>
            </a:extLst>
          </p:cNvPr>
          <p:cNvSpPr txBox="1"/>
          <p:nvPr/>
        </p:nvSpPr>
        <p:spPr>
          <a:xfrm>
            <a:off x="973394" y="4080387"/>
            <a:ext cx="4993162" cy="369332"/>
          </a:xfrm>
          <a:prstGeom prst="rect">
            <a:avLst/>
          </a:prstGeom>
          <a:noFill/>
        </p:spPr>
        <p:txBody>
          <a:bodyPr wrap="none" rtlCol="0">
            <a:spAutoFit/>
          </a:bodyPr>
          <a:lstStyle/>
          <a:p>
            <a:r>
              <a:rPr lang="en-IN" dirty="0"/>
              <a:t>Currently all </a:t>
            </a:r>
            <a:r>
              <a:rPr lang="en-IN" dirty="0">
                <a:solidFill>
                  <a:srgbClr val="FF0000"/>
                </a:solidFill>
              </a:rPr>
              <a:t>workspaces</a:t>
            </a:r>
            <a:r>
              <a:rPr lang="en-IN" dirty="0"/>
              <a:t> have access to this </a:t>
            </a:r>
            <a:r>
              <a:rPr lang="en-IN" dirty="0" err="1"/>
              <a:t>catalog</a:t>
            </a:r>
            <a:endParaRPr lang="en-IN" dirty="0"/>
          </a:p>
        </p:txBody>
      </p:sp>
    </p:spTree>
    <p:extLst>
      <p:ext uri="{BB962C8B-B14F-4D97-AF65-F5344CB8AC3E}">
        <p14:creationId xmlns:p14="http://schemas.microsoft.com/office/powerpoint/2010/main" val="192323016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CA80AB9-9E31-766D-3987-8571250C7B38}"/>
              </a:ext>
            </a:extLst>
          </p:cNvPr>
          <p:cNvPicPr>
            <a:picLocks noChangeAspect="1"/>
          </p:cNvPicPr>
          <p:nvPr/>
        </p:nvPicPr>
        <p:blipFill>
          <a:blip r:embed="rId2"/>
          <a:stretch>
            <a:fillRect/>
          </a:stretch>
        </p:blipFill>
        <p:spPr>
          <a:xfrm>
            <a:off x="1637913" y="281667"/>
            <a:ext cx="8916173" cy="6294665"/>
          </a:xfrm>
          <a:prstGeom prst="rect">
            <a:avLst/>
          </a:prstGeom>
        </p:spPr>
      </p:pic>
    </p:spTree>
    <p:extLst>
      <p:ext uri="{BB962C8B-B14F-4D97-AF65-F5344CB8AC3E}">
        <p14:creationId xmlns:p14="http://schemas.microsoft.com/office/powerpoint/2010/main" val="32900187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1DA8385-2006-81A4-12D7-72EA234BC597}"/>
              </a:ext>
            </a:extLst>
          </p:cNvPr>
          <p:cNvPicPr>
            <a:picLocks noChangeAspect="1"/>
          </p:cNvPicPr>
          <p:nvPr/>
        </p:nvPicPr>
        <p:blipFill>
          <a:blip r:embed="rId2"/>
          <a:stretch>
            <a:fillRect/>
          </a:stretch>
        </p:blipFill>
        <p:spPr>
          <a:xfrm>
            <a:off x="1707698" y="186409"/>
            <a:ext cx="6652837" cy="6485182"/>
          </a:xfrm>
          <a:prstGeom prst="rect">
            <a:avLst/>
          </a:prstGeom>
        </p:spPr>
      </p:pic>
    </p:spTree>
    <p:extLst>
      <p:ext uri="{BB962C8B-B14F-4D97-AF65-F5344CB8AC3E}">
        <p14:creationId xmlns:p14="http://schemas.microsoft.com/office/powerpoint/2010/main" val="376131434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9D9C414-A28F-0D98-5318-977CE52A2046}"/>
              </a:ext>
            </a:extLst>
          </p:cNvPr>
          <p:cNvPicPr>
            <a:picLocks noChangeAspect="1"/>
          </p:cNvPicPr>
          <p:nvPr/>
        </p:nvPicPr>
        <p:blipFill>
          <a:blip r:embed="rId2"/>
          <a:stretch>
            <a:fillRect/>
          </a:stretch>
        </p:blipFill>
        <p:spPr>
          <a:xfrm>
            <a:off x="941047" y="99810"/>
            <a:ext cx="6978332" cy="6074848"/>
          </a:xfrm>
          <a:prstGeom prst="rect">
            <a:avLst/>
          </a:prstGeom>
        </p:spPr>
      </p:pic>
    </p:spTree>
    <p:extLst>
      <p:ext uri="{BB962C8B-B14F-4D97-AF65-F5344CB8AC3E}">
        <p14:creationId xmlns:p14="http://schemas.microsoft.com/office/powerpoint/2010/main" val="262182149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0AA18E2-5519-E17C-C56A-14CDCB2AA4BE}"/>
              </a:ext>
            </a:extLst>
          </p:cNvPr>
          <p:cNvPicPr>
            <a:picLocks noChangeAspect="1"/>
          </p:cNvPicPr>
          <p:nvPr/>
        </p:nvPicPr>
        <p:blipFill>
          <a:blip r:embed="rId2"/>
          <a:stretch>
            <a:fillRect/>
          </a:stretch>
        </p:blipFill>
        <p:spPr>
          <a:xfrm>
            <a:off x="537819" y="415828"/>
            <a:ext cx="8618967" cy="4610500"/>
          </a:xfrm>
          <a:prstGeom prst="rect">
            <a:avLst/>
          </a:prstGeom>
        </p:spPr>
      </p:pic>
    </p:spTree>
    <p:extLst>
      <p:ext uri="{BB962C8B-B14F-4D97-AF65-F5344CB8AC3E}">
        <p14:creationId xmlns:p14="http://schemas.microsoft.com/office/powerpoint/2010/main" val="387951157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49E17D4-ED89-4265-8D27-5DFCE3F8AAC5}"/>
              </a:ext>
            </a:extLst>
          </p:cNvPr>
          <p:cNvPicPr>
            <a:picLocks noChangeAspect="1"/>
          </p:cNvPicPr>
          <p:nvPr/>
        </p:nvPicPr>
        <p:blipFill>
          <a:blip r:embed="rId2"/>
          <a:stretch>
            <a:fillRect/>
          </a:stretch>
        </p:blipFill>
        <p:spPr>
          <a:xfrm>
            <a:off x="1001054" y="240500"/>
            <a:ext cx="8321761" cy="6180356"/>
          </a:xfrm>
          <a:prstGeom prst="rect">
            <a:avLst/>
          </a:prstGeom>
        </p:spPr>
      </p:pic>
    </p:spTree>
    <p:extLst>
      <p:ext uri="{BB962C8B-B14F-4D97-AF65-F5344CB8AC3E}">
        <p14:creationId xmlns:p14="http://schemas.microsoft.com/office/powerpoint/2010/main" val="425005748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F8F094-ED95-1A40-214C-74F442E364AF}"/>
              </a:ext>
            </a:extLst>
          </p:cNvPr>
          <p:cNvSpPr txBox="1"/>
          <p:nvPr/>
        </p:nvSpPr>
        <p:spPr>
          <a:xfrm>
            <a:off x="1012723" y="511277"/>
            <a:ext cx="9671109" cy="523220"/>
          </a:xfrm>
          <a:prstGeom prst="rect">
            <a:avLst/>
          </a:prstGeom>
          <a:noFill/>
        </p:spPr>
        <p:txBody>
          <a:bodyPr wrap="none" rtlCol="0">
            <a:spAutoFit/>
          </a:bodyPr>
          <a:lstStyle/>
          <a:p>
            <a:r>
              <a:rPr lang="en-IN" sz="2800" dirty="0"/>
              <a:t>Now let’s see how to create </a:t>
            </a:r>
            <a:r>
              <a:rPr lang="en-IN" sz="2800" dirty="0" err="1"/>
              <a:t>catalog</a:t>
            </a:r>
            <a:r>
              <a:rPr lang="en-IN" sz="2800" dirty="0"/>
              <a:t> and schema using SQL syntax</a:t>
            </a:r>
          </a:p>
        </p:txBody>
      </p:sp>
      <p:sp>
        <p:nvSpPr>
          <p:cNvPr id="3" name="TextBox 2">
            <a:extLst>
              <a:ext uri="{FF2B5EF4-FFF2-40B4-BE49-F238E27FC236}">
                <a16:creationId xmlns:a16="http://schemas.microsoft.com/office/drawing/2014/main" id="{B3EC9274-ADE4-FB57-2933-329CB7500A5B}"/>
              </a:ext>
            </a:extLst>
          </p:cNvPr>
          <p:cNvSpPr txBox="1"/>
          <p:nvPr/>
        </p:nvSpPr>
        <p:spPr>
          <a:xfrm>
            <a:off x="1012723" y="1258529"/>
            <a:ext cx="2956130" cy="369332"/>
          </a:xfrm>
          <a:prstGeom prst="rect">
            <a:avLst/>
          </a:prstGeom>
          <a:noFill/>
        </p:spPr>
        <p:txBody>
          <a:bodyPr wrap="none" rtlCol="0">
            <a:spAutoFit/>
          </a:bodyPr>
          <a:lstStyle/>
          <a:p>
            <a:r>
              <a:rPr lang="en-IN" dirty="0">
                <a:solidFill>
                  <a:srgbClr val="FF0000"/>
                </a:solidFill>
              </a:rPr>
              <a:t>Import </a:t>
            </a:r>
            <a:r>
              <a:rPr lang="en-IN" dirty="0" err="1">
                <a:solidFill>
                  <a:srgbClr val="FF0000"/>
                </a:solidFill>
              </a:rPr>
              <a:t>Catalogs</a:t>
            </a:r>
            <a:r>
              <a:rPr lang="en-IN" dirty="0">
                <a:solidFill>
                  <a:srgbClr val="FF0000"/>
                </a:solidFill>
              </a:rPr>
              <a:t> and Schemas</a:t>
            </a:r>
          </a:p>
        </p:txBody>
      </p:sp>
      <p:pic>
        <p:nvPicPr>
          <p:cNvPr id="5" name="Picture 4">
            <a:extLst>
              <a:ext uri="{FF2B5EF4-FFF2-40B4-BE49-F238E27FC236}">
                <a16:creationId xmlns:a16="http://schemas.microsoft.com/office/drawing/2014/main" id="{67112D2C-CF28-3B43-446E-91209AC3A806}"/>
              </a:ext>
            </a:extLst>
          </p:cNvPr>
          <p:cNvPicPr>
            <a:picLocks noChangeAspect="1"/>
          </p:cNvPicPr>
          <p:nvPr/>
        </p:nvPicPr>
        <p:blipFill>
          <a:blip r:embed="rId2"/>
          <a:stretch>
            <a:fillRect/>
          </a:stretch>
        </p:blipFill>
        <p:spPr>
          <a:xfrm>
            <a:off x="646081" y="2048243"/>
            <a:ext cx="8992379" cy="3551228"/>
          </a:xfrm>
          <a:prstGeom prst="rect">
            <a:avLst/>
          </a:prstGeom>
        </p:spPr>
      </p:pic>
    </p:spTree>
    <p:extLst>
      <p:ext uri="{BB962C8B-B14F-4D97-AF65-F5344CB8AC3E}">
        <p14:creationId xmlns:p14="http://schemas.microsoft.com/office/powerpoint/2010/main" val="23726725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3CA8984-7335-A3F9-1359-1755463917DF}"/>
              </a:ext>
            </a:extLst>
          </p:cNvPr>
          <p:cNvPicPr>
            <a:picLocks noChangeAspect="1"/>
          </p:cNvPicPr>
          <p:nvPr/>
        </p:nvPicPr>
        <p:blipFill>
          <a:blip r:embed="rId2"/>
          <a:stretch>
            <a:fillRect/>
          </a:stretch>
        </p:blipFill>
        <p:spPr>
          <a:xfrm>
            <a:off x="0" y="115142"/>
            <a:ext cx="12192000" cy="6627715"/>
          </a:xfrm>
          <a:prstGeom prst="rect">
            <a:avLst/>
          </a:prstGeom>
        </p:spPr>
      </p:pic>
    </p:spTree>
    <p:extLst>
      <p:ext uri="{BB962C8B-B14F-4D97-AF65-F5344CB8AC3E}">
        <p14:creationId xmlns:p14="http://schemas.microsoft.com/office/powerpoint/2010/main" val="231772979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F9FF538-51AF-B922-D652-25C7D05216BA}"/>
              </a:ext>
            </a:extLst>
          </p:cNvPr>
          <p:cNvPicPr>
            <a:picLocks noChangeAspect="1"/>
          </p:cNvPicPr>
          <p:nvPr/>
        </p:nvPicPr>
        <p:blipFill>
          <a:blip r:embed="rId2"/>
          <a:stretch>
            <a:fillRect/>
          </a:stretch>
        </p:blipFill>
        <p:spPr>
          <a:xfrm>
            <a:off x="511680" y="609356"/>
            <a:ext cx="10539373" cy="2819644"/>
          </a:xfrm>
          <a:prstGeom prst="rect">
            <a:avLst/>
          </a:prstGeom>
        </p:spPr>
      </p:pic>
    </p:spTree>
    <p:extLst>
      <p:ext uri="{BB962C8B-B14F-4D97-AF65-F5344CB8AC3E}">
        <p14:creationId xmlns:p14="http://schemas.microsoft.com/office/powerpoint/2010/main" val="200855993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489143D-F9AF-5E38-0C75-2D973FC39D76}"/>
              </a:ext>
            </a:extLst>
          </p:cNvPr>
          <p:cNvPicPr>
            <a:picLocks noChangeAspect="1"/>
          </p:cNvPicPr>
          <p:nvPr/>
        </p:nvPicPr>
        <p:blipFill>
          <a:blip r:embed="rId2"/>
          <a:stretch>
            <a:fillRect/>
          </a:stretch>
        </p:blipFill>
        <p:spPr>
          <a:xfrm>
            <a:off x="1123519" y="716045"/>
            <a:ext cx="9944962" cy="5425910"/>
          </a:xfrm>
          <a:prstGeom prst="rect">
            <a:avLst/>
          </a:prstGeom>
        </p:spPr>
      </p:pic>
    </p:spTree>
    <p:extLst>
      <p:ext uri="{BB962C8B-B14F-4D97-AF65-F5344CB8AC3E}">
        <p14:creationId xmlns:p14="http://schemas.microsoft.com/office/powerpoint/2010/main" val="326849841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1DEC058-848D-A9AD-97F9-A336F2B085E0}"/>
              </a:ext>
            </a:extLst>
          </p:cNvPr>
          <p:cNvPicPr>
            <a:picLocks noChangeAspect="1"/>
          </p:cNvPicPr>
          <p:nvPr/>
        </p:nvPicPr>
        <p:blipFill>
          <a:blip r:embed="rId2"/>
          <a:stretch>
            <a:fillRect/>
          </a:stretch>
        </p:blipFill>
        <p:spPr>
          <a:xfrm>
            <a:off x="559934" y="276070"/>
            <a:ext cx="9701349" cy="5495465"/>
          </a:xfrm>
          <a:prstGeom prst="rect">
            <a:avLst/>
          </a:prstGeom>
        </p:spPr>
      </p:pic>
    </p:spTree>
    <p:extLst>
      <p:ext uri="{BB962C8B-B14F-4D97-AF65-F5344CB8AC3E}">
        <p14:creationId xmlns:p14="http://schemas.microsoft.com/office/powerpoint/2010/main" val="129749639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823B8C2-C842-71B7-5AF1-B79462374CF7}"/>
              </a:ext>
            </a:extLst>
          </p:cNvPr>
          <p:cNvPicPr>
            <a:picLocks noChangeAspect="1"/>
          </p:cNvPicPr>
          <p:nvPr/>
        </p:nvPicPr>
        <p:blipFill>
          <a:blip r:embed="rId2"/>
          <a:stretch>
            <a:fillRect/>
          </a:stretch>
        </p:blipFill>
        <p:spPr>
          <a:xfrm>
            <a:off x="761483" y="298400"/>
            <a:ext cx="9076207" cy="5867908"/>
          </a:xfrm>
          <a:prstGeom prst="rect">
            <a:avLst/>
          </a:prstGeom>
        </p:spPr>
      </p:pic>
    </p:spTree>
    <p:extLst>
      <p:ext uri="{BB962C8B-B14F-4D97-AF65-F5344CB8AC3E}">
        <p14:creationId xmlns:p14="http://schemas.microsoft.com/office/powerpoint/2010/main" val="121372786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77E325F-7417-407A-3F8C-34FE6D024320}"/>
              </a:ext>
            </a:extLst>
          </p:cNvPr>
          <p:cNvPicPr>
            <a:picLocks noChangeAspect="1"/>
          </p:cNvPicPr>
          <p:nvPr/>
        </p:nvPicPr>
        <p:blipFill>
          <a:blip r:embed="rId2"/>
          <a:stretch>
            <a:fillRect/>
          </a:stretch>
        </p:blipFill>
        <p:spPr>
          <a:xfrm>
            <a:off x="395211" y="323125"/>
            <a:ext cx="9043533" cy="3383635"/>
          </a:xfrm>
          <a:prstGeom prst="rect">
            <a:avLst/>
          </a:prstGeom>
        </p:spPr>
      </p:pic>
      <p:sp>
        <p:nvSpPr>
          <p:cNvPr id="4" name="TextBox 3">
            <a:extLst>
              <a:ext uri="{FF2B5EF4-FFF2-40B4-BE49-F238E27FC236}">
                <a16:creationId xmlns:a16="http://schemas.microsoft.com/office/drawing/2014/main" id="{739DE181-65A6-54B2-13B8-B6A7CBBEC4ED}"/>
              </a:ext>
            </a:extLst>
          </p:cNvPr>
          <p:cNvSpPr txBox="1"/>
          <p:nvPr/>
        </p:nvSpPr>
        <p:spPr>
          <a:xfrm>
            <a:off x="1435510" y="4257368"/>
            <a:ext cx="5506064" cy="923330"/>
          </a:xfrm>
          <a:prstGeom prst="rect">
            <a:avLst/>
          </a:prstGeom>
          <a:noFill/>
        </p:spPr>
        <p:txBody>
          <a:bodyPr wrap="square" rtlCol="0">
            <a:spAutoFit/>
          </a:bodyPr>
          <a:lstStyle/>
          <a:p>
            <a:r>
              <a:rPr lang="en-IN" dirty="0">
                <a:solidFill>
                  <a:srgbClr val="FF0000"/>
                </a:solidFill>
              </a:rPr>
              <a:t>If I try this it will not work because default is RESTRICT which won’t allow to drop if any object exists inside </a:t>
            </a:r>
            <a:r>
              <a:rPr lang="en-IN" dirty="0" err="1">
                <a:solidFill>
                  <a:srgbClr val="FF0000"/>
                </a:solidFill>
              </a:rPr>
              <a:t>catalog</a:t>
            </a:r>
            <a:endParaRPr lang="en-IN" dirty="0">
              <a:solidFill>
                <a:srgbClr val="FF0000"/>
              </a:solidFill>
            </a:endParaRPr>
          </a:p>
        </p:txBody>
      </p:sp>
    </p:spTree>
    <p:extLst>
      <p:ext uri="{BB962C8B-B14F-4D97-AF65-F5344CB8AC3E}">
        <p14:creationId xmlns:p14="http://schemas.microsoft.com/office/powerpoint/2010/main" val="14498324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7FE2317-8493-1CD5-A993-DFD3D12E28EF}"/>
              </a:ext>
            </a:extLst>
          </p:cNvPr>
          <p:cNvPicPr>
            <a:picLocks noChangeAspect="1"/>
          </p:cNvPicPr>
          <p:nvPr/>
        </p:nvPicPr>
        <p:blipFill>
          <a:blip r:embed="rId2"/>
          <a:stretch>
            <a:fillRect/>
          </a:stretch>
        </p:blipFill>
        <p:spPr>
          <a:xfrm>
            <a:off x="602408" y="436478"/>
            <a:ext cx="8641990" cy="5512038"/>
          </a:xfrm>
          <a:prstGeom prst="rect">
            <a:avLst/>
          </a:prstGeom>
        </p:spPr>
      </p:pic>
    </p:spTree>
    <p:extLst>
      <p:ext uri="{BB962C8B-B14F-4D97-AF65-F5344CB8AC3E}">
        <p14:creationId xmlns:p14="http://schemas.microsoft.com/office/powerpoint/2010/main" val="223270306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AF9E73E-817E-3F67-0FAC-FC1EB03C0CC6}"/>
              </a:ext>
            </a:extLst>
          </p:cNvPr>
          <p:cNvPicPr>
            <a:picLocks noChangeAspect="1"/>
          </p:cNvPicPr>
          <p:nvPr/>
        </p:nvPicPr>
        <p:blipFill>
          <a:blip r:embed="rId2"/>
          <a:stretch>
            <a:fillRect/>
          </a:stretch>
        </p:blipFill>
        <p:spPr>
          <a:xfrm>
            <a:off x="466888" y="353741"/>
            <a:ext cx="11424079" cy="2822077"/>
          </a:xfrm>
          <a:prstGeom prst="rect">
            <a:avLst/>
          </a:prstGeom>
        </p:spPr>
      </p:pic>
    </p:spTree>
    <p:extLst>
      <p:ext uri="{BB962C8B-B14F-4D97-AF65-F5344CB8AC3E}">
        <p14:creationId xmlns:p14="http://schemas.microsoft.com/office/powerpoint/2010/main" val="135250050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08207A2-C3EE-1A7B-0E64-D91E834A542E}"/>
              </a:ext>
            </a:extLst>
          </p:cNvPr>
          <p:cNvPicPr>
            <a:picLocks noChangeAspect="1"/>
          </p:cNvPicPr>
          <p:nvPr/>
        </p:nvPicPr>
        <p:blipFill>
          <a:blip r:embed="rId2"/>
          <a:stretch>
            <a:fillRect/>
          </a:stretch>
        </p:blipFill>
        <p:spPr>
          <a:xfrm>
            <a:off x="606884" y="227121"/>
            <a:ext cx="8210637" cy="4010581"/>
          </a:xfrm>
          <a:prstGeom prst="rect">
            <a:avLst/>
          </a:prstGeom>
        </p:spPr>
      </p:pic>
      <p:sp>
        <p:nvSpPr>
          <p:cNvPr id="4" name="TextBox 3">
            <a:extLst>
              <a:ext uri="{FF2B5EF4-FFF2-40B4-BE49-F238E27FC236}">
                <a16:creationId xmlns:a16="http://schemas.microsoft.com/office/drawing/2014/main" id="{729A8C74-5BEB-E65E-0467-84B2EC1EF33E}"/>
              </a:ext>
            </a:extLst>
          </p:cNvPr>
          <p:cNvSpPr txBox="1"/>
          <p:nvPr/>
        </p:nvSpPr>
        <p:spPr>
          <a:xfrm>
            <a:off x="1465007" y="4237702"/>
            <a:ext cx="2702471" cy="369332"/>
          </a:xfrm>
          <a:prstGeom prst="rect">
            <a:avLst/>
          </a:prstGeom>
          <a:noFill/>
        </p:spPr>
        <p:txBody>
          <a:bodyPr wrap="none" rtlCol="0">
            <a:spAutoFit/>
          </a:bodyPr>
          <a:lstStyle/>
          <a:p>
            <a:r>
              <a:rPr lang="en-IN" dirty="0"/>
              <a:t>With CASCADE it will work </a:t>
            </a:r>
          </a:p>
        </p:txBody>
      </p:sp>
    </p:spTree>
    <p:extLst>
      <p:ext uri="{BB962C8B-B14F-4D97-AF65-F5344CB8AC3E}">
        <p14:creationId xmlns:p14="http://schemas.microsoft.com/office/powerpoint/2010/main" val="355811015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1C2FE8E-3BCC-063C-0631-A578A97516FC}"/>
              </a:ext>
            </a:extLst>
          </p:cNvPr>
          <p:cNvPicPr>
            <a:picLocks noChangeAspect="1"/>
          </p:cNvPicPr>
          <p:nvPr/>
        </p:nvPicPr>
        <p:blipFill>
          <a:blip r:embed="rId2"/>
          <a:stretch>
            <a:fillRect/>
          </a:stretch>
        </p:blipFill>
        <p:spPr>
          <a:xfrm>
            <a:off x="1412758" y="1420083"/>
            <a:ext cx="8855207" cy="4892464"/>
          </a:xfrm>
          <a:prstGeom prst="rect">
            <a:avLst/>
          </a:prstGeom>
        </p:spPr>
      </p:pic>
      <p:sp>
        <p:nvSpPr>
          <p:cNvPr id="5" name="TextBox 4">
            <a:extLst>
              <a:ext uri="{FF2B5EF4-FFF2-40B4-BE49-F238E27FC236}">
                <a16:creationId xmlns:a16="http://schemas.microsoft.com/office/drawing/2014/main" id="{884EEC2E-13D5-B72A-30A2-705665502CC8}"/>
              </a:ext>
            </a:extLst>
          </p:cNvPr>
          <p:cNvSpPr txBox="1"/>
          <p:nvPr/>
        </p:nvSpPr>
        <p:spPr>
          <a:xfrm>
            <a:off x="924233" y="221901"/>
            <a:ext cx="9114502" cy="954107"/>
          </a:xfrm>
          <a:prstGeom prst="rect">
            <a:avLst/>
          </a:prstGeom>
          <a:noFill/>
        </p:spPr>
        <p:txBody>
          <a:bodyPr wrap="square" rtlCol="0">
            <a:spAutoFit/>
          </a:bodyPr>
          <a:lstStyle/>
          <a:p>
            <a:r>
              <a:rPr lang="en-IN" sz="2800" dirty="0"/>
              <a:t>Similarly if you try to delete </a:t>
            </a:r>
            <a:r>
              <a:rPr lang="en-IN" sz="2800" dirty="0" err="1"/>
              <a:t>Demo_catalog</a:t>
            </a:r>
            <a:r>
              <a:rPr lang="en-IN" sz="2800" dirty="0"/>
              <a:t> using UI it still won’t work because it is also not empty</a:t>
            </a:r>
          </a:p>
        </p:txBody>
      </p:sp>
      <p:pic>
        <p:nvPicPr>
          <p:cNvPr id="7" name="Picture 6">
            <a:extLst>
              <a:ext uri="{FF2B5EF4-FFF2-40B4-BE49-F238E27FC236}">
                <a16:creationId xmlns:a16="http://schemas.microsoft.com/office/drawing/2014/main" id="{C7EEEC41-4FB0-8243-57ED-906B4C35E18C}"/>
              </a:ext>
            </a:extLst>
          </p:cNvPr>
          <p:cNvPicPr>
            <a:picLocks noChangeAspect="1"/>
          </p:cNvPicPr>
          <p:nvPr/>
        </p:nvPicPr>
        <p:blipFill>
          <a:blip r:embed="rId3"/>
          <a:stretch>
            <a:fillRect/>
          </a:stretch>
        </p:blipFill>
        <p:spPr>
          <a:xfrm>
            <a:off x="2900492" y="3866315"/>
            <a:ext cx="6233700" cy="1958510"/>
          </a:xfrm>
          <a:prstGeom prst="rect">
            <a:avLst/>
          </a:prstGeom>
        </p:spPr>
      </p:pic>
      <p:pic>
        <p:nvPicPr>
          <p:cNvPr id="9" name="Picture 8">
            <a:extLst>
              <a:ext uri="{FF2B5EF4-FFF2-40B4-BE49-F238E27FC236}">
                <a16:creationId xmlns:a16="http://schemas.microsoft.com/office/drawing/2014/main" id="{37BB470E-62CE-5EF1-7D75-D604FC5FED39}"/>
              </a:ext>
            </a:extLst>
          </p:cNvPr>
          <p:cNvPicPr>
            <a:picLocks noChangeAspect="1"/>
          </p:cNvPicPr>
          <p:nvPr/>
        </p:nvPicPr>
        <p:blipFill>
          <a:blip r:embed="rId4"/>
          <a:stretch>
            <a:fillRect/>
          </a:stretch>
        </p:blipFill>
        <p:spPr>
          <a:xfrm>
            <a:off x="2984319" y="3710091"/>
            <a:ext cx="6149873" cy="2270957"/>
          </a:xfrm>
          <a:prstGeom prst="rect">
            <a:avLst/>
          </a:prstGeom>
        </p:spPr>
      </p:pic>
    </p:spTree>
    <p:extLst>
      <p:ext uri="{BB962C8B-B14F-4D97-AF65-F5344CB8AC3E}">
        <p14:creationId xmlns:p14="http://schemas.microsoft.com/office/powerpoint/2010/main" val="77137756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62BA6F-2B6A-04B8-5BAF-31C9CA935063}"/>
              </a:ext>
            </a:extLst>
          </p:cNvPr>
          <p:cNvSpPr txBox="1"/>
          <p:nvPr/>
        </p:nvSpPr>
        <p:spPr>
          <a:xfrm>
            <a:off x="1451728" y="688157"/>
            <a:ext cx="8804635" cy="2308324"/>
          </a:xfrm>
          <a:prstGeom prst="rect">
            <a:avLst/>
          </a:prstGeom>
          <a:noFill/>
        </p:spPr>
        <p:txBody>
          <a:bodyPr wrap="square" rtlCol="0">
            <a:spAutoFit/>
          </a:bodyPr>
          <a:lstStyle/>
          <a:p>
            <a:pPr algn="ctr"/>
            <a:r>
              <a:rPr lang="en-IN" sz="2400" dirty="0"/>
              <a:t>Managed tables in unity </a:t>
            </a:r>
            <a:r>
              <a:rPr lang="en-IN" sz="2400" dirty="0" err="1"/>
              <a:t>catalog</a:t>
            </a:r>
            <a:r>
              <a:rPr lang="en-IN" sz="2400" dirty="0"/>
              <a:t> are table where unity </a:t>
            </a:r>
            <a:r>
              <a:rPr lang="en-IN" sz="2400" dirty="0" err="1"/>
              <a:t>catalog</a:t>
            </a:r>
            <a:r>
              <a:rPr lang="en-IN" sz="2400" dirty="0"/>
              <a:t> manages both metadata the data storage</a:t>
            </a:r>
          </a:p>
          <a:p>
            <a:pPr algn="ctr"/>
            <a:endParaRPr lang="en-IN" sz="2400" dirty="0"/>
          </a:p>
          <a:p>
            <a:pPr algn="ctr"/>
            <a:r>
              <a:rPr lang="en-IN" sz="2400" dirty="0"/>
              <a:t>The default type of table in unity </a:t>
            </a:r>
            <a:r>
              <a:rPr lang="en-IN" sz="2400" dirty="0" err="1"/>
              <a:t>catalog</a:t>
            </a:r>
            <a:r>
              <a:rPr lang="en-IN" sz="2400" dirty="0"/>
              <a:t> is managed table and while creatin it you have to follow 3 level namespace </a:t>
            </a:r>
          </a:p>
          <a:p>
            <a:pPr algn="ctr"/>
            <a:r>
              <a:rPr lang="en-IN" sz="2400" dirty="0" err="1"/>
              <a:t>Catalogname.schemaname.tablename</a:t>
            </a:r>
            <a:endParaRPr lang="en-IN" sz="2400" dirty="0"/>
          </a:p>
        </p:txBody>
      </p:sp>
      <p:pic>
        <p:nvPicPr>
          <p:cNvPr id="4" name="Picture 3">
            <a:extLst>
              <a:ext uri="{FF2B5EF4-FFF2-40B4-BE49-F238E27FC236}">
                <a16:creationId xmlns:a16="http://schemas.microsoft.com/office/drawing/2014/main" id="{DDA53C1D-0DBF-4F60-38EE-5C22CEF83546}"/>
              </a:ext>
            </a:extLst>
          </p:cNvPr>
          <p:cNvPicPr>
            <a:picLocks noChangeAspect="1"/>
          </p:cNvPicPr>
          <p:nvPr/>
        </p:nvPicPr>
        <p:blipFill>
          <a:blip r:embed="rId2"/>
          <a:stretch>
            <a:fillRect/>
          </a:stretch>
        </p:blipFill>
        <p:spPr>
          <a:xfrm>
            <a:off x="1753386" y="3052087"/>
            <a:ext cx="6495068" cy="3805913"/>
          </a:xfrm>
          <a:prstGeom prst="rect">
            <a:avLst/>
          </a:prstGeom>
        </p:spPr>
      </p:pic>
    </p:spTree>
    <p:extLst>
      <p:ext uri="{BB962C8B-B14F-4D97-AF65-F5344CB8AC3E}">
        <p14:creationId xmlns:p14="http://schemas.microsoft.com/office/powerpoint/2010/main" val="269235166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53C02C8-0687-E45E-5B6B-E158821A9319}"/>
              </a:ext>
            </a:extLst>
          </p:cNvPr>
          <p:cNvPicPr>
            <a:picLocks noChangeAspect="1"/>
          </p:cNvPicPr>
          <p:nvPr/>
        </p:nvPicPr>
        <p:blipFill>
          <a:blip r:embed="rId2"/>
          <a:stretch>
            <a:fillRect/>
          </a:stretch>
        </p:blipFill>
        <p:spPr>
          <a:xfrm>
            <a:off x="571100" y="256461"/>
            <a:ext cx="10707217" cy="4937708"/>
          </a:xfrm>
          <a:prstGeom prst="rect">
            <a:avLst/>
          </a:prstGeom>
        </p:spPr>
      </p:pic>
    </p:spTree>
    <p:extLst>
      <p:ext uri="{BB962C8B-B14F-4D97-AF65-F5344CB8AC3E}">
        <p14:creationId xmlns:p14="http://schemas.microsoft.com/office/powerpoint/2010/main" val="102115869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885BCB6-7CD0-F358-1544-7211741A6788}"/>
              </a:ext>
            </a:extLst>
          </p:cNvPr>
          <p:cNvPicPr>
            <a:picLocks noChangeAspect="1"/>
          </p:cNvPicPr>
          <p:nvPr/>
        </p:nvPicPr>
        <p:blipFill>
          <a:blip r:embed="rId2"/>
          <a:stretch>
            <a:fillRect/>
          </a:stretch>
        </p:blipFill>
        <p:spPr>
          <a:xfrm>
            <a:off x="643322" y="1417368"/>
            <a:ext cx="9472481" cy="4343776"/>
          </a:xfrm>
          <a:prstGeom prst="rect">
            <a:avLst/>
          </a:prstGeom>
        </p:spPr>
      </p:pic>
      <p:sp>
        <p:nvSpPr>
          <p:cNvPr id="4" name="TextBox 3">
            <a:extLst>
              <a:ext uri="{FF2B5EF4-FFF2-40B4-BE49-F238E27FC236}">
                <a16:creationId xmlns:a16="http://schemas.microsoft.com/office/drawing/2014/main" id="{D5C2BEEC-CD57-5795-1F16-99729A2A5817}"/>
              </a:ext>
            </a:extLst>
          </p:cNvPr>
          <p:cNvSpPr txBox="1"/>
          <p:nvPr/>
        </p:nvSpPr>
        <p:spPr>
          <a:xfrm>
            <a:off x="1074656" y="735291"/>
            <a:ext cx="2714718" cy="369332"/>
          </a:xfrm>
          <a:prstGeom prst="rect">
            <a:avLst/>
          </a:prstGeom>
          <a:noFill/>
        </p:spPr>
        <p:txBody>
          <a:bodyPr wrap="none" rtlCol="0">
            <a:spAutoFit/>
          </a:bodyPr>
          <a:lstStyle/>
          <a:p>
            <a:r>
              <a:rPr lang="en-IN" dirty="0"/>
              <a:t>It’s a delta file format table</a:t>
            </a:r>
          </a:p>
        </p:txBody>
      </p:sp>
    </p:spTree>
    <p:extLst>
      <p:ext uri="{BB962C8B-B14F-4D97-AF65-F5344CB8AC3E}">
        <p14:creationId xmlns:p14="http://schemas.microsoft.com/office/powerpoint/2010/main" val="366550237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F94EFF-4F54-3F21-E239-4EC5BA560987}"/>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EDF189E8-A69F-18D6-6EC4-E76703496BC4}"/>
              </a:ext>
            </a:extLst>
          </p:cNvPr>
          <p:cNvSpPr txBox="1"/>
          <p:nvPr/>
        </p:nvSpPr>
        <p:spPr>
          <a:xfrm>
            <a:off x="1442301" y="537328"/>
            <a:ext cx="8804635" cy="2308324"/>
          </a:xfrm>
          <a:prstGeom prst="rect">
            <a:avLst/>
          </a:prstGeom>
          <a:noFill/>
        </p:spPr>
        <p:txBody>
          <a:bodyPr wrap="square" rtlCol="0">
            <a:spAutoFit/>
          </a:bodyPr>
          <a:lstStyle/>
          <a:p>
            <a:pPr algn="ctr"/>
            <a:r>
              <a:rPr lang="en-IN" sz="2400" dirty="0"/>
              <a:t>Now </a:t>
            </a:r>
            <a:r>
              <a:rPr lang="en-IN" sz="2400" dirty="0" err="1"/>
              <a:t>le’s</a:t>
            </a:r>
            <a:r>
              <a:rPr lang="en-IN" sz="2400" dirty="0"/>
              <a:t> create External tables in unity </a:t>
            </a:r>
            <a:r>
              <a:rPr lang="en-IN" sz="2400" dirty="0" err="1"/>
              <a:t>catalog</a:t>
            </a:r>
            <a:r>
              <a:rPr lang="en-IN" sz="2400" dirty="0"/>
              <a:t>. In this case unity </a:t>
            </a:r>
            <a:r>
              <a:rPr lang="en-IN" sz="2400" dirty="0" err="1"/>
              <a:t>catalog</a:t>
            </a:r>
            <a:r>
              <a:rPr lang="en-IN" sz="2400" dirty="0"/>
              <a:t> only managed the metadata and the underline data is getting stored in external location.</a:t>
            </a:r>
          </a:p>
          <a:p>
            <a:pPr algn="ctr"/>
            <a:endParaRPr lang="en-IN" sz="2400" dirty="0"/>
          </a:p>
          <a:p>
            <a:pPr algn="ctr"/>
            <a:r>
              <a:rPr lang="en-IN" sz="2400" dirty="0"/>
              <a:t>While creating external table you have to mention format and the location of the external storage where you want to store the data</a:t>
            </a:r>
          </a:p>
        </p:txBody>
      </p:sp>
      <p:pic>
        <p:nvPicPr>
          <p:cNvPr id="5" name="Picture 4">
            <a:extLst>
              <a:ext uri="{FF2B5EF4-FFF2-40B4-BE49-F238E27FC236}">
                <a16:creationId xmlns:a16="http://schemas.microsoft.com/office/drawing/2014/main" id="{CD273F0F-85CE-1E6B-E33E-564C1A9C5927}"/>
              </a:ext>
            </a:extLst>
          </p:cNvPr>
          <p:cNvPicPr>
            <a:picLocks noChangeAspect="1"/>
          </p:cNvPicPr>
          <p:nvPr/>
        </p:nvPicPr>
        <p:blipFill>
          <a:blip r:embed="rId2"/>
          <a:stretch>
            <a:fillRect/>
          </a:stretch>
        </p:blipFill>
        <p:spPr>
          <a:xfrm>
            <a:off x="917254" y="3278166"/>
            <a:ext cx="10357492" cy="2443903"/>
          </a:xfrm>
          <a:prstGeom prst="rect">
            <a:avLst/>
          </a:prstGeom>
        </p:spPr>
      </p:pic>
    </p:spTree>
    <p:extLst>
      <p:ext uri="{BB962C8B-B14F-4D97-AF65-F5344CB8AC3E}">
        <p14:creationId xmlns:p14="http://schemas.microsoft.com/office/powerpoint/2010/main" val="353083184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DF0A0C3-06D2-9444-EDB4-C15BBEBAA659}"/>
              </a:ext>
            </a:extLst>
          </p:cNvPr>
          <p:cNvSpPr txBox="1"/>
          <p:nvPr/>
        </p:nvSpPr>
        <p:spPr>
          <a:xfrm>
            <a:off x="1603785" y="1579402"/>
            <a:ext cx="9685276" cy="1077218"/>
          </a:xfrm>
          <a:prstGeom prst="rect">
            <a:avLst/>
          </a:prstGeom>
          <a:noFill/>
        </p:spPr>
        <p:txBody>
          <a:bodyPr wrap="square" rtlCol="0">
            <a:spAutoFit/>
          </a:bodyPr>
          <a:lstStyle/>
          <a:p>
            <a:r>
              <a:rPr lang="en-IN" sz="3200" dirty="0">
                <a:solidFill>
                  <a:srgbClr val="FF0000"/>
                </a:solidFill>
              </a:rPr>
              <a:t>Implement secret scope using Azure Key Vault from another PPT in this same ADB workspace</a:t>
            </a:r>
          </a:p>
        </p:txBody>
      </p:sp>
    </p:spTree>
    <p:extLst>
      <p:ext uri="{BB962C8B-B14F-4D97-AF65-F5344CB8AC3E}">
        <p14:creationId xmlns:p14="http://schemas.microsoft.com/office/powerpoint/2010/main" val="282028613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05B29C3-8FD9-C003-F941-2BFD079FB16D}"/>
              </a:ext>
            </a:extLst>
          </p:cNvPr>
          <p:cNvSpPr txBox="1"/>
          <p:nvPr/>
        </p:nvSpPr>
        <p:spPr>
          <a:xfrm>
            <a:off x="3048000" y="2967335"/>
            <a:ext cx="6096000" cy="923330"/>
          </a:xfrm>
          <a:prstGeom prst="rect">
            <a:avLst/>
          </a:prstGeom>
          <a:noFill/>
        </p:spPr>
        <p:txBody>
          <a:bodyPr wrap="square">
            <a:spAutoFit/>
          </a:bodyPr>
          <a:lstStyle/>
          <a:p>
            <a:r>
              <a:rPr lang="en-IN" dirty="0"/>
              <a:t>https://microsoftlearning.github.io/mslearn-databricks/Instructions/Exercises/DE-06-Implement-data-privacy.html</a:t>
            </a:r>
          </a:p>
        </p:txBody>
      </p:sp>
    </p:spTree>
    <p:extLst>
      <p:ext uri="{BB962C8B-B14F-4D97-AF65-F5344CB8AC3E}">
        <p14:creationId xmlns:p14="http://schemas.microsoft.com/office/powerpoint/2010/main" val="141357200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68742F7-AC7F-E4A3-391F-F635D04B9C26}"/>
              </a:ext>
            </a:extLst>
          </p:cNvPr>
          <p:cNvSpPr txBox="1"/>
          <p:nvPr/>
        </p:nvSpPr>
        <p:spPr>
          <a:xfrm>
            <a:off x="259975" y="317812"/>
            <a:ext cx="11331389" cy="1323439"/>
          </a:xfrm>
          <a:prstGeom prst="rect">
            <a:avLst/>
          </a:prstGeom>
          <a:noFill/>
        </p:spPr>
        <p:txBody>
          <a:bodyPr wrap="square">
            <a:spAutoFit/>
          </a:bodyPr>
          <a:lstStyle/>
          <a:p>
            <a:pPr algn="ctr"/>
            <a:r>
              <a:rPr lang="en-US" sz="4000" b="0" i="0" dirty="0">
                <a:solidFill>
                  <a:srgbClr val="222222"/>
                </a:solidFill>
                <a:effectLst/>
                <a:latin typeface="segoe-ui_light"/>
              </a:rPr>
              <a:t>Implementing Data Privacy and Governance using Unity Catalog with Azure Databricks</a:t>
            </a:r>
          </a:p>
        </p:txBody>
      </p:sp>
    </p:spTree>
    <p:extLst>
      <p:ext uri="{BB962C8B-B14F-4D97-AF65-F5344CB8AC3E}">
        <p14:creationId xmlns:p14="http://schemas.microsoft.com/office/powerpoint/2010/main" val="1810117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D1A712F-439A-4A8F-FDE5-154E7E745C35}"/>
              </a:ext>
            </a:extLst>
          </p:cNvPr>
          <p:cNvPicPr>
            <a:picLocks noChangeAspect="1"/>
          </p:cNvPicPr>
          <p:nvPr/>
        </p:nvPicPr>
        <p:blipFill>
          <a:blip r:embed="rId2"/>
          <a:stretch>
            <a:fillRect/>
          </a:stretch>
        </p:blipFill>
        <p:spPr>
          <a:xfrm>
            <a:off x="1001854" y="159736"/>
            <a:ext cx="6904318" cy="6538527"/>
          </a:xfrm>
          <a:prstGeom prst="rect">
            <a:avLst/>
          </a:prstGeom>
        </p:spPr>
      </p:pic>
    </p:spTree>
    <p:extLst>
      <p:ext uri="{BB962C8B-B14F-4D97-AF65-F5344CB8AC3E}">
        <p14:creationId xmlns:p14="http://schemas.microsoft.com/office/powerpoint/2010/main" val="387388103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F295ED8-4917-C483-546F-771F31EC246E}"/>
              </a:ext>
            </a:extLst>
          </p:cNvPr>
          <p:cNvPicPr>
            <a:picLocks noChangeAspect="1"/>
          </p:cNvPicPr>
          <p:nvPr/>
        </p:nvPicPr>
        <p:blipFill>
          <a:blip r:embed="rId2"/>
          <a:stretch>
            <a:fillRect/>
          </a:stretch>
        </p:blipFill>
        <p:spPr>
          <a:xfrm>
            <a:off x="0" y="643290"/>
            <a:ext cx="12192000" cy="5571419"/>
          </a:xfrm>
          <a:prstGeom prst="rect">
            <a:avLst/>
          </a:prstGeom>
        </p:spPr>
      </p:pic>
    </p:spTree>
    <p:extLst>
      <p:ext uri="{BB962C8B-B14F-4D97-AF65-F5344CB8AC3E}">
        <p14:creationId xmlns:p14="http://schemas.microsoft.com/office/powerpoint/2010/main" val="106824718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EF81935-6E87-0199-D4F0-C8E529458B78}"/>
              </a:ext>
            </a:extLst>
          </p:cNvPr>
          <p:cNvPicPr>
            <a:picLocks noChangeAspect="1"/>
          </p:cNvPicPr>
          <p:nvPr/>
        </p:nvPicPr>
        <p:blipFill>
          <a:blip r:embed="rId2"/>
          <a:stretch>
            <a:fillRect/>
          </a:stretch>
        </p:blipFill>
        <p:spPr>
          <a:xfrm>
            <a:off x="181015" y="456834"/>
            <a:ext cx="6323018" cy="2259471"/>
          </a:xfrm>
          <a:prstGeom prst="rect">
            <a:avLst/>
          </a:prstGeom>
        </p:spPr>
      </p:pic>
      <p:sp>
        <p:nvSpPr>
          <p:cNvPr id="5" name="TextBox 4">
            <a:extLst>
              <a:ext uri="{FF2B5EF4-FFF2-40B4-BE49-F238E27FC236}">
                <a16:creationId xmlns:a16="http://schemas.microsoft.com/office/drawing/2014/main" id="{FB72AA89-931B-D840-B799-6FEC6B12B0C4}"/>
              </a:ext>
            </a:extLst>
          </p:cNvPr>
          <p:cNvSpPr txBox="1"/>
          <p:nvPr/>
        </p:nvSpPr>
        <p:spPr>
          <a:xfrm>
            <a:off x="1021977" y="3105834"/>
            <a:ext cx="9654988" cy="369332"/>
          </a:xfrm>
          <a:prstGeom prst="rect">
            <a:avLst/>
          </a:prstGeom>
          <a:noFill/>
        </p:spPr>
        <p:txBody>
          <a:bodyPr wrap="square">
            <a:spAutoFit/>
          </a:bodyPr>
          <a:lstStyle/>
          <a:p>
            <a:r>
              <a:rPr lang="en-IN" dirty="0"/>
              <a:t>https://github.com/MicrosoftLearning/mslearn-databricks/raw/main/data/DE-05/customers.csv</a:t>
            </a:r>
          </a:p>
        </p:txBody>
      </p:sp>
      <p:sp>
        <p:nvSpPr>
          <p:cNvPr id="7" name="TextBox 6">
            <a:extLst>
              <a:ext uri="{FF2B5EF4-FFF2-40B4-BE49-F238E27FC236}">
                <a16:creationId xmlns:a16="http://schemas.microsoft.com/office/drawing/2014/main" id="{B5FBC792-1AC8-6448-3DFA-64E1BA5D9EB5}"/>
              </a:ext>
            </a:extLst>
          </p:cNvPr>
          <p:cNvSpPr txBox="1"/>
          <p:nvPr/>
        </p:nvSpPr>
        <p:spPr>
          <a:xfrm>
            <a:off x="1021977" y="3544234"/>
            <a:ext cx="9278470" cy="369332"/>
          </a:xfrm>
          <a:prstGeom prst="rect">
            <a:avLst/>
          </a:prstGeom>
          <a:noFill/>
        </p:spPr>
        <p:txBody>
          <a:bodyPr wrap="square">
            <a:spAutoFit/>
          </a:bodyPr>
          <a:lstStyle/>
          <a:p>
            <a:r>
              <a:rPr lang="en-IN" dirty="0"/>
              <a:t>https://github.com/MicrosoftLearning/mslearn-databricks/raw/main/data/DE-05/products.csv</a:t>
            </a:r>
          </a:p>
        </p:txBody>
      </p:sp>
      <p:sp>
        <p:nvSpPr>
          <p:cNvPr id="9" name="TextBox 8">
            <a:extLst>
              <a:ext uri="{FF2B5EF4-FFF2-40B4-BE49-F238E27FC236}">
                <a16:creationId xmlns:a16="http://schemas.microsoft.com/office/drawing/2014/main" id="{900D6568-1491-DF80-A570-DBD78D7F5432}"/>
              </a:ext>
            </a:extLst>
          </p:cNvPr>
          <p:cNvSpPr txBox="1"/>
          <p:nvPr/>
        </p:nvSpPr>
        <p:spPr>
          <a:xfrm>
            <a:off x="1021976" y="4141696"/>
            <a:ext cx="9654987" cy="369332"/>
          </a:xfrm>
          <a:prstGeom prst="rect">
            <a:avLst/>
          </a:prstGeom>
          <a:noFill/>
        </p:spPr>
        <p:txBody>
          <a:bodyPr wrap="square">
            <a:spAutoFit/>
          </a:bodyPr>
          <a:lstStyle/>
          <a:p>
            <a:r>
              <a:rPr lang="en-IN" dirty="0"/>
              <a:t>https://github.com/MicrosoftLearning/mslearn-databricks/raw/main/data/DE-05/sales.csv</a:t>
            </a:r>
          </a:p>
        </p:txBody>
      </p:sp>
    </p:spTree>
    <p:extLst>
      <p:ext uri="{BB962C8B-B14F-4D97-AF65-F5344CB8AC3E}">
        <p14:creationId xmlns:p14="http://schemas.microsoft.com/office/powerpoint/2010/main" val="273318241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82D61E6-5FCE-42B1-BBA5-74CDD3CA0C66}"/>
              </a:ext>
            </a:extLst>
          </p:cNvPr>
          <p:cNvPicPr>
            <a:picLocks noChangeAspect="1"/>
          </p:cNvPicPr>
          <p:nvPr/>
        </p:nvPicPr>
        <p:blipFill>
          <a:blip r:embed="rId2"/>
          <a:stretch>
            <a:fillRect/>
          </a:stretch>
        </p:blipFill>
        <p:spPr>
          <a:xfrm>
            <a:off x="1289967" y="956917"/>
            <a:ext cx="9612066" cy="4944165"/>
          </a:xfrm>
          <a:prstGeom prst="rect">
            <a:avLst/>
          </a:prstGeom>
        </p:spPr>
      </p:pic>
    </p:spTree>
    <p:extLst>
      <p:ext uri="{BB962C8B-B14F-4D97-AF65-F5344CB8AC3E}">
        <p14:creationId xmlns:p14="http://schemas.microsoft.com/office/powerpoint/2010/main" val="27020263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E067AE6-67A3-F891-E0D4-089A94B0EF30}"/>
              </a:ext>
            </a:extLst>
          </p:cNvPr>
          <p:cNvPicPr>
            <a:picLocks noChangeAspect="1"/>
          </p:cNvPicPr>
          <p:nvPr/>
        </p:nvPicPr>
        <p:blipFill>
          <a:blip r:embed="rId2"/>
          <a:stretch>
            <a:fillRect/>
          </a:stretch>
        </p:blipFill>
        <p:spPr>
          <a:xfrm>
            <a:off x="1285203" y="261495"/>
            <a:ext cx="9621593" cy="6335009"/>
          </a:xfrm>
          <a:prstGeom prst="rect">
            <a:avLst/>
          </a:prstGeom>
        </p:spPr>
      </p:pic>
    </p:spTree>
    <p:extLst>
      <p:ext uri="{BB962C8B-B14F-4D97-AF65-F5344CB8AC3E}">
        <p14:creationId xmlns:p14="http://schemas.microsoft.com/office/powerpoint/2010/main" val="286632318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06E8393-31C8-F686-E967-E6BD8E75BBF7}"/>
              </a:ext>
            </a:extLst>
          </p:cNvPr>
          <p:cNvPicPr>
            <a:picLocks noChangeAspect="1"/>
          </p:cNvPicPr>
          <p:nvPr/>
        </p:nvPicPr>
        <p:blipFill>
          <a:blip r:embed="rId2"/>
          <a:stretch>
            <a:fillRect/>
          </a:stretch>
        </p:blipFill>
        <p:spPr>
          <a:xfrm>
            <a:off x="1443921" y="0"/>
            <a:ext cx="6865758" cy="6858000"/>
          </a:xfrm>
          <a:prstGeom prst="rect">
            <a:avLst/>
          </a:prstGeom>
        </p:spPr>
      </p:pic>
    </p:spTree>
    <p:extLst>
      <p:ext uri="{BB962C8B-B14F-4D97-AF65-F5344CB8AC3E}">
        <p14:creationId xmlns:p14="http://schemas.microsoft.com/office/powerpoint/2010/main" val="295658485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1AFBEC8-EA4D-3F72-CB7C-8A36BE64C52D}"/>
              </a:ext>
            </a:extLst>
          </p:cNvPr>
          <p:cNvPicPr>
            <a:picLocks noChangeAspect="1"/>
          </p:cNvPicPr>
          <p:nvPr/>
        </p:nvPicPr>
        <p:blipFill>
          <a:blip r:embed="rId2"/>
          <a:stretch>
            <a:fillRect/>
          </a:stretch>
        </p:blipFill>
        <p:spPr>
          <a:xfrm>
            <a:off x="794228" y="150571"/>
            <a:ext cx="7878274" cy="6144482"/>
          </a:xfrm>
          <a:prstGeom prst="rect">
            <a:avLst/>
          </a:prstGeom>
        </p:spPr>
      </p:pic>
    </p:spTree>
    <p:extLst>
      <p:ext uri="{BB962C8B-B14F-4D97-AF65-F5344CB8AC3E}">
        <p14:creationId xmlns:p14="http://schemas.microsoft.com/office/powerpoint/2010/main" val="304156028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8A77014-FB62-F90D-3B1C-4B9AC1A6EB72}"/>
              </a:ext>
            </a:extLst>
          </p:cNvPr>
          <p:cNvPicPr>
            <a:picLocks noChangeAspect="1"/>
          </p:cNvPicPr>
          <p:nvPr/>
        </p:nvPicPr>
        <p:blipFill>
          <a:blip r:embed="rId2"/>
          <a:stretch>
            <a:fillRect/>
          </a:stretch>
        </p:blipFill>
        <p:spPr>
          <a:xfrm>
            <a:off x="809391" y="404974"/>
            <a:ext cx="7363853" cy="5725324"/>
          </a:xfrm>
          <a:prstGeom prst="rect">
            <a:avLst/>
          </a:prstGeom>
        </p:spPr>
      </p:pic>
      <p:sp>
        <p:nvSpPr>
          <p:cNvPr id="4" name="TextBox 3">
            <a:extLst>
              <a:ext uri="{FF2B5EF4-FFF2-40B4-BE49-F238E27FC236}">
                <a16:creationId xmlns:a16="http://schemas.microsoft.com/office/drawing/2014/main" id="{F8A103E1-CC6F-07EC-19DB-F93E6ACE01D1}"/>
              </a:ext>
            </a:extLst>
          </p:cNvPr>
          <p:cNvSpPr txBox="1"/>
          <p:nvPr/>
        </p:nvSpPr>
        <p:spPr>
          <a:xfrm>
            <a:off x="8516471" y="2438400"/>
            <a:ext cx="2356735" cy="369332"/>
          </a:xfrm>
          <a:prstGeom prst="rect">
            <a:avLst/>
          </a:prstGeom>
          <a:noFill/>
        </p:spPr>
        <p:txBody>
          <a:bodyPr wrap="none" rtlCol="0">
            <a:spAutoFit/>
          </a:bodyPr>
          <a:lstStyle/>
          <a:p>
            <a:r>
              <a:rPr lang="en-IN" dirty="0"/>
              <a:t>Upload all 3 files in this</a:t>
            </a:r>
          </a:p>
        </p:txBody>
      </p:sp>
    </p:spTree>
    <p:extLst>
      <p:ext uri="{BB962C8B-B14F-4D97-AF65-F5344CB8AC3E}">
        <p14:creationId xmlns:p14="http://schemas.microsoft.com/office/powerpoint/2010/main" val="261816041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701DA7D-05E5-F800-E85E-20C4C302DC2D}"/>
              </a:ext>
            </a:extLst>
          </p:cNvPr>
          <p:cNvPicPr>
            <a:picLocks noChangeAspect="1"/>
          </p:cNvPicPr>
          <p:nvPr/>
        </p:nvPicPr>
        <p:blipFill>
          <a:blip r:embed="rId2"/>
          <a:stretch>
            <a:fillRect/>
          </a:stretch>
        </p:blipFill>
        <p:spPr>
          <a:xfrm>
            <a:off x="220777" y="632026"/>
            <a:ext cx="7716327" cy="3801005"/>
          </a:xfrm>
          <a:prstGeom prst="rect">
            <a:avLst/>
          </a:prstGeom>
        </p:spPr>
      </p:pic>
    </p:spTree>
    <p:extLst>
      <p:ext uri="{BB962C8B-B14F-4D97-AF65-F5344CB8AC3E}">
        <p14:creationId xmlns:p14="http://schemas.microsoft.com/office/powerpoint/2010/main" val="402624709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E6D0F00-8C21-FEE4-754D-FE4E1C9E9224}"/>
              </a:ext>
            </a:extLst>
          </p:cNvPr>
          <p:cNvPicPr>
            <a:picLocks noChangeAspect="1"/>
          </p:cNvPicPr>
          <p:nvPr/>
        </p:nvPicPr>
        <p:blipFill>
          <a:blip r:embed="rId2"/>
          <a:stretch>
            <a:fillRect/>
          </a:stretch>
        </p:blipFill>
        <p:spPr>
          <a:xfrm>
            <a:off x="791021" y="678471"/>
            <a:ext cx="9659698" cy="4658375"/>
          </a:xfrm>
          <a:prstGeom prst="rect">
            <a:avLst/>
          </a:prstGeom>
        </p:spPr>
      </p:pic>
    </p:spTree>
    <p:extLst>
      <p:ext uri="{BB962C8B-B14F-4D97-AF65-F5344CB8AC3E}">
        <p14:creationId xmlns:p14="http://schemas.microsoft.com/office/powerpoint/2010/main" val="413497330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3B96640-7A8E-ED2B-1729-72B5BCC86AE6}"/>
              </a:ext>
            </a:extLst>
          </p:cNvPr>
          <p:cNvPicPr>
            <a:picLocks noChangeAspect="1"/>
          </p:cNvPicPr>
          <p:nvPr/>
        </p:nvPicPr>
        <p:blipFill>
          <a:blip r:embed="rId2"/>
          <a:stretch>
            <a:fillRect/>
          </a:stretch>
        </p:blipFill>
        <p:spPr>
          <a:xfrm>
            <a:off x="0" y="1730675"/>
            <a:ext cx="12192000" cy="3396649"/>
          </a:xfrm>
          <a:prstGeom prst="rect">
            <a:avLst/>
          </a:prstGeom>
        </p:spPr>
      </p:pic>
      <p:pic>
        <p:nvPicPr>
          <p:cNvPr id="7" name="Picture 6">
            <a:extLst>
              <a:ext uri="{FF2B5EF4-FFF2-40B4-BE49-F238E27FC236}">
                <a16:creationId xmlns:a16="http://schemas.microsoft.com/office/drawing/2014/main" id="{83D7569D-84C3-F016-6B52-568C0CD6BA3A}"/>
              </a:ext>
            </a:extLst>
          </p:cNvPr>
          <p:cNvPicPr>
            <a:picLocks noChangeAspect="1"/>
          </p:cNvPicPr>
          <p:nvPr/>
        </p:nvPicPr>
        <p:blipFill>
          <a:blip r:embed="rId3"/>
          <a:stretch>
            <a:fillRect/>
          </a:stretch>
        </p:blipFill>
        <p:spPr>
          <a:xfrm>
            <a:off x="0" y="690391"/>
            <a:ext cx="12192000" cy="5477218"/>
          </a:xfrm>
          <a:prstGeom prst="rect">
            <a:avLst/>
          </a:prstGeom>
        </p:spPr>
      </p:pic>
    </p:spTree>
    <p:extLst>
      <p:ext uri="{BB962C8B-B14F-4D97-AF65-F5344CB8AC3E}">
        <p14:creationId xmlns:p14="http://schemas.microsoft.com/office/powerpoint/2010/main" val="248397027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10328</TotalTime>
  <Words>907</Words>
  <Application>Microsoft Office PowerPoint</Application>
  <PresentationFormat>Widescreen</PresentationFormat>
  <Paragraphs>78</Paragraphs>
  <Slides>103</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103</vt:i4>
      </vt:variant>
    </vt:vector>
  </HeadingPairs>
  <TitlesOfParts>
    <vt:vector size="112" baseType="lpstr">
      <vt:lpstr>Arial</vt:lpstr>
      <vt:lpstr>Calibri</vt:lpstr>
      <vt:lpstr>Calibri Light</vt:lpstr>
      <vt:lpstr>Google Sans</vt:lpstr>
      <vt:lpstr>Segoe UI</vt:lpstr>
      <vt:lpstr>segoe-ui_light</vt:lpstr>
      <vt:lpstr>segoe-ui_normal</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maruti makwana</dc:creator>
  <cp:lastModifiedBy>maruti makwana</cp:lastModifiedBy>
  <cp:revision>32</cp:revision>
  <dcterms:created xsi:type="dcterms:W3CDTF">2024-09-14T04:57:09Z</dcterms:created>
  <dcterms:modified xsi:type="dcterms:W3CDTF">2024-10-23T15:08:30Z</dcterms:modified>
</cp:coreProperties>
</file>